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8" r:id="rId17"/>
    <p:sldId id="286" r:id="rId18"/>
    <p:sldId id="279" r:id="rId19"/>
    <p:sldId id="271" r:id="rId20"/>
    <p:sldId id="276" r:id="rId21"/>
    <p:sldId id="275" r:id="rId22"/>
    <p:sldId id="277" r:id="rId23"/>
    <p:sldId id="272" r:id="rId24"/>
    <p:sldId id="282" r:id="rId25"/>
    <p:sldId id="283" r:id="rId26"/>
    <p:sldId id="284" r:id="rId27"/>
    <p:sldId id="270" r:id="rId28"/>
    <p:sldId id="274" r:id="rId29"/>
    <p:sldId id="280" r:id="rId30"/>
    <p:sldId id="281"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1E16F8F-8F91-438E-A649-AC5BA7DFE2DE}" type="datetimeFigureOut">
              <a:rPr lang="ru-RU"/>
              <a:pPr>
                <a:defRPr/>
              </a:pPr>
              <a:t>31.10.2022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A9B9003-D48B-4F8B-89EF-926EAB907FC8}" type="slidenum">
              <a:rPr lang="ru-RU" altLang="ru-RU"/>
              <a:pPr/>
              <a:t>‹#›</a:t>
            </a:fld>
            <a:endParaRPr lang="ru-RU" altLang="ru-RU"/>
          </a:p>
        </p:txBody>
      </p:sp>
    </p:spTree>
    <p:extLst>
      <p:ext uri="{BB962C8B-B14F-4D97-AF65-F5344CB8AC3E}">
        <p14:creationId xmlns:p14="http://schemas.microsoft.com/office/powerpoint/2010/main" val="287397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C123CD-79D1-4187-B6D8-5D156D6964F8}" type="datetimeFigureOut">
              <a:rPr lang="ru-RU"/>
              <a:pPr>
                <a:defRPr/>
              </a:pPr>
              <a:t>31.10.2022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1F06D54-C7AD-4FB4-9FF0-32B2FC98674E}" type="slidenum">
              <a:rPr lang="ru-RU" altLang="ru-RU"/>
              <a:pPr/>
              <a:t>‹#›</a:t>
            </a:fld>
            <a:endParaRPr lang="ru-RU" altLang="ru-RU"/>
          </a:p>
        </p:txBody>
      </p:sp>
    </p:spTree>
    <p:extLst>
      <p:ext uri="{BB962C8B-B14F-4D97-AF65-F5344CB8AC3E}">
        <p14:creationId xmlns:p14="http://schemas.microsoft.com/office/powerpoint/2010/main" val="101983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5AFE0C-E30B-418B-B71B-86D3424244BE}" type="datetimeFigureOut">
              <a:rPr lang="ru-RU"/>
              <a:pPr>
                <a:defRPr/>
              </a:pPr>
              <a:t>31.10.2022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3B66BF3-48FE-406A-9379-6E10484A8D60}" type="slidenum">
              <a:rPr lang="ru-RU" altLang="ru-RU"/>
              <a:pPr/>
              <a:t>‹#›</a:t>
            </a:fld>
            <a:endParaRPr lang="ru-RU" altLang="ru-RU"/>
          </a:p>
        </p:txBody>
      </p:sp>
    </p:spTree>
    <p:extLst>
      <p:ext uri="{BB962C8B-B14F-4D97-AF65-F5344CB8AC3E}">
        <p14:creationId xmlns:p14="http://schemas.microsoft.com/office/powerpoint/2010/main" val="79403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E68F14-CD25-444E-8721-E244CC01E060}" type="datetimeFigureOut">
              <a:rPr lang="ru-RU"/>
              <a:pPr>
                <a:defRPr/>
              </a:pPr>
              <a:t>31.10.2022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C38DB40-E223-45D1-9C76-5A1E9D43739B}" type="slidenum">
              <a:rPr lang="ru-RU" altLang="ru-RU"/>
              <a:pPr/>
              <a:t>‹#›</a:t>
            </a:fld>
            <a:endParaRPr lang="ru-RU" altLang="ru-RU"/>
          </a:p>
        </p:txBody>
      </p:sp>
    </p:spTree>
    <p:extLst>
      <p:ext uri="{BB962C8B-B14F-4D97-AF65-F5344CB8AC3E}">
        <p14:creationId xmlns:p14="http://schemas.microsoft.com/office/powerpoint/2010/main" val="307734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2E5A05-8EF5-4A79-AA69-06F2639CF32D}" type="datetimeFigureOut">
              <a:rPr lang="ru-RU"/>
              <a:pPr>
                <a:defRPr/>
              </a:pPr>
              <a:t>31.10.2022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51F8E12-31BE-428A-88A2-690B94D4224D}" type="slidenum">
              <a:rPr lang="ru-RU" altLang="ru-RU"/>
              <a:pPr/>
              <a:t>‹#›</a:t>
            </a:fld>
            <a:endParaRPr lang="ru-RU" altLang="ru-RU"/>
          </a:p>
        </p:txBody>
      </p:sp>
    </p:spTree>
    <p:extLst>
      <p:ext uri="{BB962C8B-B14F-4D97-AF65-F5344CB8AC3E}">
        <p14:creationId xmlns:p14="http://schemas.microsoft.com/office/powerpoint/2010/main" val="347647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C98BA5B-1F3B-4075-946E-7A5172E598F2}" type="datetimeFigureOut">
              <a:rPr lang="ru-RU"/>
              <a:pPr>
                <a:defRPr/>
              </a:pPr>
              <a:t>31.10.2022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B7A6A5C-07A6-4AC3-9813-A1A4209AD520}" type="slidenum">
              <a:rPr lang="ru-RU" altLang="ru-RU"/>
              <a:pPr/>
              <a:t>‹#›</a:t>
            </a:fld>
            <a:endParaRPr lang="ru-RU" altLang="ru-RU"/>
          </a:p>
        </p:txBody>
      </p:sp>
    </p:spTree>
    <p:extLst>
      <p:ext uri="{BB962C8B-B14F-4D97-AF65-F5344CB8AC3E}">
        <p14:creationId xmlns:p14="http://schemas.microsoft.com/office/powerpoint/2010/main" val="153553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738BF07-186A-4B7D-9568-DF13B81D766B}" type="datetimeFigureOut">
              <a:rPr lang="ru-RU"/>
              <a:pPr>
                <a:defRPr/>
              </a:pPr>
              <a:t>31.10.2022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8CD4D0C-7B8D-4191-806B-7479ECE90A73}" type="slidenum">
              <a:rPr lang="ru-RU" altLang="ru-RU"/>
              <a:pPr/>
              <a:t>‹#›</a:t>
            </a:fld>
            <a:endParaRPr lang="ru-RU" altLang="ru-RU"/>
          </a:p>
        </p:txBody>
      </p:sp>
    </p:spTree>
    <p:extLst>
      <p:ext uri="{BB962C8B-B14F-4D97-AF65-F5344CB8AC3E}">
        <p14:creationId xmlns:p14="http://schemas.microsoft.com/office/powerpoint/2010/main" val="265763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6248FE2-C690-4117-AEFD-A92094D7ACFC}" type="datetimeFigureOut">
              <a:rPr lang="ru-RU"/>
              <a:pPr>
                <a:defRPr/>
              </a:pPr>
              <a:t>31.10.2022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78AAADCE-DB74-4FAC-9825-76BFD59979E0}" type="slidenum">
              <a:rPr lang="ru-RU" altLang="ru-RU"/>
              <a:pPr/>
              <a:t>‹#›</a:t>
            </a:fld>
            <a:endParaRPr lang="ru-RU" altLang="ru-RU"/>
          </a:p>
        </p:txBody>
      </p:sp>
    </p:spTree>
    <p:extLst>
      <p:ext uri="{BB962C8B-B14F-4D97-AF65-F5344CB8AC3E}">
        <p14:creationId xmlns:p14="http://schemas.microsoft.com/office/powerpoint/2010/main" val="397755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AEFA31-F666-44A5-B14E-0BF94A9222CB}" type="datetimeFigureOut">
              <a:rPr lang="ru-RU"/>
              <a:pPr>
                <a:defRPr/>
              </a:pPr>
              <a:t>31.10.2022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5D5F2D98-DD9D-4E93-B471-2C1A969766FF}" type="slidenum">
              <a:rPr lang="ru-RU" altLang="ru-RU"/>
              <a:pPr/>
              <a:t>‹#›</a:t>
            </a:fld>
            <a:endParaRPr lang="ru-RU" altLang="ru-RU"/>
          </a:p>
        </p:txBody>
      </p:sp>
    </p:spTree>
    <p:extLst>
      <p:ext uri="{BB962C8B-B14F-4D97-AF65-F5344CB8AC3E}">
        <p14:creationId xmlns:p14="http://schemas.microsoft.com/office/powerpoint/2010/main" val="23684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2DFC8F-43FE-4524-ACE4-FA7B0E9871A3}" type="datetimeFigureOut">
              <a:rPr lang="ru-RU"/>
              <a:pPr>
                <a:defRPr/>
              </a:pPr>
              <a:t>31.10.2022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821493-D713-4133-B9D8-39E9FD165EEC}" type="slidenum">
              <a:rPr lang="ru-RU" altLang="ru-RU"/>
              <a:pPr/>
              <a:t>‹#›</a:t>
            </a:fld>
            <a:endParaRPr lang="ru-RU" altLang="ru-RU"/>
          </a:p>
        </p:txBody>
      </p:sp>
    </p:spTree>
    <p:extLst>
      <p:ext uri="{BB962C8B-B14F-4D97-AF65-F5344CB8AC3E}">
        <p14:creationId xmlns:p14="http://schemas.microsoft.com/office/powerpoint/2010/main" val="327605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08CC43D-A46B-4076-8327-550DBDC1EF94}" type="datetimeFigureOut">
              <a:rPr lang="ru-RU"/>
              <a:pPr>
                <a:defRPr/>
              </a:pPr>
              <a:t>31.10.2022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AB544DC-CD79-4D10-821B-71A8699F3728}" type="slidenum">
              <a:rPr lang="ru-RU" altLang="ru-RU"/>
              <a:pPr/>
              <a:t>‹#›</a:t>
            </a:fld>
            <a:endParaRPr lang="ru-RU" altLang="ru-RU"/>
          </a:p>
        </p:txBody>
      </p:sp>
    </p:spTree>
    <p:extLst>
      <p:ext uri="{BB962C8B-B14F-4D97-AF65-F5344CB8AC3E}">
        <p14:creationId xmlns:p14="http://schemas.microsoft.com/office/powerpoint/2010/main" val="149700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084032-0F4A-43AE-906D-C47F194012C0}" type="datetimeFigureOut">
              <a:rPr lang="ru-RU"/>
              <a:pPr>
                <a:defRPr/>
              </a:pPr>
              <a:t>31.10.2022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9507B52-0E93-4AD9-856D-191BF1A498E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rtlCol="0">
            <a:normAutofit fontScale="90000"/>
          </a:bodyPr>
          <a:lstStyle/>
          <a:p>
            <a:pPr eaLnBrk="1" fontAlgn="auto" hangingPunct="1">
              <a:spcAft>
                <a:spcPts val="0"/>
              </a:spcAft>
              <a:defRPr/>
            </a:pPr>
            <a:r>
              <a:rPr lang="ru-RU" dirty="0" smtClean="0"/>
              <a:t>Алгоритм деятельности внутреннего эксперта при аттестации педагогического работника на первую и высшую категории</a:t>
            </a: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defRPr/>
            </a:pPr>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rtlCol="0">
            <a:normAutofit fontScale="90000"/>
          </a:bodyPr>
          <a:lstStyle/>
          <a:p>
            <a:pPr eaLnBrk="1" fontAlgn="auto" hangingPunct="1">
              <a:spcAft>
                <a:spcPts val="0"/>
              </a:spcAft>
              <a:defRPr/>
            </a:pPr>
            <a:r>
              <a:rPr lang="ru-RU" sz="3200" b="1" dirty="0" smtClean="0"/>
              <a:t>4. Компетентность в области обеспечения информационной основы деятельности </a:t>
            </a:r>
            <a:endParaRPr lang="ru-RU" sz="3200" dirty="0" smtClean="0"/>
          </a:p>
        </p:txBody>
      </p:sp>
      <p:sp>
        <p:nvSpPr>
          <p:cNvPr id="3" name="Содержимое 2"/>
          <p:cNvSpPr>
            <a:spLocks noGrp="1"/>
          </p:cNvSpPr>
          <p:nvPr>
            <p:ph idx="1"/>
          </p:nvPr>
        </p:nvSpPr>
        <p:spPr>
          <a:xfrm>
            <a:off x="457200" y="1268413"/>
            <a:ext cx="8229600" cy="5400675"/>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ru-RU" dirty="0" smtClean="0"/>
              <a:t>• Своевременно вносит коррективы в методы преподавания в зависимости от сложившейся ситуации. </a:t>
            </a:r>
          </a:p>
          <a:p>
            <a:pPr eaLnBrk="1" fontAlgn="auto" hangingPunct="1">
              <a:spcAft>
                <a:spcPts val="0"/>
              </a:spcAft>
              <a:buFont typeface="Arial" panose="020B0604020202020204" pitchFamily="34" charset="0"/>
              <a:buNone/>
              <a:defRPr/>
            </a:pPr>
            <a:r>
              <a:rPr lang="ru-RU" dirty="0" smtClean="0"/>
              <a:t>• Применяемые методы соответствуют целям и задачам обучения, содержанию изучаемой темы. </a:t>
            </a:r>
          </a:p>
          <a:p>
            <a:pPr eaLnBrk="1" fontAlgn="auto" hangingPunct="1">
              <a:spcAft>
                <a:spcPts val="0"/>
              </a:spcAft>
              <a:buFont typeface="Arial" panose="020B0604020202020204" pitchFamily="34" charset="0"/>
              <a:buNone/>
              <a:defRPr/>
            </a:pPr>
            <a:r>
              <a:rPr lang="ru-RU" dirty="0" smtClean="0"/>
              <a:t>• Применяемые методы соответствуют имеющимся условиям и времени, отведенному на изучение темы. </a:t>
            </a:r>
          </a:p>
          <a:p>
            <a:pPr eaLnBrk="1" fontAlgn="auto" hangingPunct="1">
              <a:spcAft>
                <a:spcPts val="0"/>
              </a:spcAft>
              <a:buFont typeface="Arial" panose="020B0604020202020204" pitchFamily="34" charset="0"/>
              <a:buNone/>
              <a:defRPr/>
            </a:pPr>
            <a:r>
              <a:rPr lang="ru-RU" dirty="0" smtClean="0"/>
              <a:t>• Владеет современными методами преподавания. </a:t>
            </a:r>
          </a:p>
          <a:p>
            <a:pPr eaLnBrk="1" fontAlgn="auto" hangingPunct="1">
              <a:spcAft>
                <a:spcPts val="0"/>
              </a:spcAft>
              <a:buFont typeface="Arial" panose="020B0604020202020204" pitchFamily="34" charset="0"/>
              <a:buNone/>
              <a:defRPr/>
            </a:pPr>
            <a:r>
              <a:rPr lang="ru-RU" dirty="0" smtClean="0"/>
              <a:t>• Обоснованно использует на уроках современные информационно-коммуникативные технологии. </a:t>
            </a:r>
          </a:p>
          <a:p>
            <a:pPr eaLnBrk="1" fontAlgn="auto" hangingPunct="1">
              <a:spcAft>
                <a:spcPts val="0"/>
              </a:spcAft>
              <a:buFont typeface="Arial" panose="020B0604020202020204" pitchFamily="34" charset="0"/>
              <a:buNone/>
              <a:defRPr/>
            </a:pPr>
            <a:r>
              <a:rPr lang="ru-RU" dirty="0" smtClean="0"/>
              <a:t>• Рабочая программа по предмету построена с учетом </a:t>
            </a:r>
            <a:r>
              <a:rPr lang="ru-RU" dirty="0" err="1" smtClean="0"/>
              <a:t>межпредметных</a:t>
            </a:r>
            <a:r>
              <a:rPr lang="ru-RU" dirty="0" smtClean="0"/>
              <a:t> связей. </a:t>
            </a:r>
          </a:p>
          <a:p>
            <a:pPr eaLnBrk="1" fontAlgn="auto" hangingPunct="1">
              <a:spcAft>
                <a:spcPts val="0"/>
              </a:spcAft>
              <a:buFont typeface="Arial" panose="020B0604020202020204" pitchFamily="34" charset="0"/>
              <a:buNone/>
              <a:defRPr/>
            </a:pPr>
            <a:r>
              <a:rPr lang="ru-RU" dirty="0" smtClean="0"/>
              <a:t>• При подготовке к урокам использует дополнительные материалы по предмету (книги для самообразования, </a:t>
            </a:r>
            <a:r>
              <a:rPr lang="ru-RU" dirty="0" err="1" smtClean="0"/>
              <a:t>медиа-пособия</a:t>
            </a:r>
            <a:r>
              <a:rPr lang="ru-RU" dirty="0" smtClean="0"/>
              <a:t>, современные цифровые образовательные ресурсы и др.). </a:t>
            </a:r>
          </a:p>
          <a:p>
            <a:pPr eaLnBrk="1" fontAlgn="auto" hangingPunct="1">
              <a:spcAft>
                <a:spcPts val="0"/>
              </a:spcAft>
              <a:buFont typeface="Arial" panose="020B0604020202020204" pitchFamily="34" charset="0"/>
              <a:buNone/>
              <a:defRPr/>
            </a:pPr>
            <a:r>
              <a:rPr lang="ru-RU" dirty="0" smtClean="0"/>
              <a:t>• В процессе формирования новых знаний опирается на знания обучающихся, полученные ими ранее при изучении других предметов. </a:t>
            </a:r>
          </a:p>
          <a:p>
            <a:pPr eaLnBrk="1" fontAlgn="auto" hangingPunct="1">
              <a:spcAft>
                <a:spcPts val="0"/>
              </a:spcAft>
              <a:buFont typeface="Arial" panose="020B0604020202020204" pitchFamily="34" charset="0"/>
              <a:buNone/>
              <a:defRPr/>
            </a:pPr>
            <a:r>
              <a:rPr lang="ru-RU" dirty="0" smtClean="0"/>
              <a:t>• Добивается высоких результатов по преподаваемому предмету. </a:t>
            </a:r>
          </a:p>
          <a:p>
            <a:pPr eaLnBrk="1" fontAlgn="auto" hangingPunct="1">
              <a:spcAft>
                <a:spcPts val="0"/>
              </a:spcAft>
              <a:buFont typeface="Arial" panose="020B0604020202020204" pitchFamily="34" charset="0"/>
              <a:buNone/>
              <a:defRPr/>
            </a:pPr>
            <a:r>
              <a:rPr lang="ru-RU" dirty="0" smtClean="0"/>
              <a:t>• Ориентируется в социальной ситуации класса, знает и учитывает взаимоотношения обучающихся. </a:t>
            </a:r>
          </a:p>
          <a:p>
            <a:pPr eaLnBrk="1" fontAlgn="auto" hangingPunct="1">
              <a:spcAft>
                <a:spcPts val="0"/>
              </a:spcAft>
              <a:buFont typeface="Arial" panose="020B0604020202020204" pitchFamily="34" charset="0"/>
              <a:buNone/>
              <a:defRPr/>
            </a:pPr>
            <a:r>
              <a:rPr lang="ru-RU" dirty="0" smtClean="0"/>
              <a:t>• Хорошо знает Конвенцию о правах ребенка и действует в соответствии с этим документом. </a:t>
            </a:r>
          </a:p>
          <a:p>
            <a:pPr eaLnBrk="1" fontAlgn="auto" hangingPunct="1">
              <a:spcAft>
                <a:spcPts val="0"/>
              </a:spcAft>
              <a:buFont typeface="Arial" panose="020B0604020202020204" pitchFamily="34" charset="0"/>
              <a:buNone/>
              <a:defRPr/>
            </a:pPr>
            <a:r>
              <a:rPr lang="ru-RU" dirty="0" smtClean="0"/>
              <a:t>• Систематически анализирует уровень усвоения учебного материала и развития обучающихся на основе устных и письменных ответов, достигнутых результатов и др. диагностических показателей. </a:t>
            </a:r>
          </a:p>
          <a:p>
            <a:pPr eaLnBrk="1" fontAlgn="auto" hangingPunct="1">
              <a:spcAft>
                <a:spcPts val="0"/>
              </a:spcAft>
              <a:buFont typeface="Arial" panose="020B0604020202020204" pitchFamily="34" charset="0"/>
              <a:buNone/>
              <a:defRPr/>
            </a:pPr>
            <a:r>
              <a:rPr lang="ru-RU" dirty="0" smtClean="0"/>
              <a:t>• Имеет «банк» учебных заданий, ориентированных на обучающихся с различными индивидуальными особенностями. </a:t>
            </a:r>
          </a:p>
          <a:p>
            <a:pPr eaLnBrk="1" fontAlgn="auto" hangingPunct="1">
              <a:spcAft>
                <a:spcPts val="0"/>
              </a:spcAft>
              <a:buFont typeface="Arial" panose="020B0604020202020204" pitchFamily="34" charset="0"/>
              <a:buNone/>
              <a:defRPr/>
            </a:pPr>
            <a:r>
              <a:rPr lang="ru-RU" dirty="0" smtClean="0"/>
              <a:t>• Подготовленные учителем характеристики обучающихся, отличаются хорошим знанием индивидуальных особенностей, обоснованностью суждений.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3100" b="1" dirty="0" smtClean="0"/>
              <a:t/>
            </a:r>
            <a:br>
              <a:rPr lang="ru-RU" sz="3100" b="1" dirty="0" smtClean="0"/>
            </a:br>
            <a:r>
              <a:rPr lang="ru-RU" sz="3100" b="1" dirty="0" smtClean="0"/>
              <a:t>5. Компетентность в области разработки программы, методических, дидактических материалов и принятии педагогических решений</a:t>
            </a:r>
            <a:r>
              <a:rPr lang="ru-RU" dirty="0" smtClean="0"/>
              <a:t/>
            </a:r>
            <a:br>
              <a:rPr lang="ru-RU" dirty="0" smtClean="0"/>
            </a:br>
            <a:endParaRPr lang="ru-RU" dirty="0" smtClean="0"/>
          </a:p>
        </p:txBody>
      </p:sp>
      <p:sp>
        <p:nvSpPr>
          <p:cNvPr id="3" name="Содержимое 2"/>
          <p:cNvSpPr>
            <a:spLocks noGrp="1"/>
          </p:cNvSpPr>
          <p:nvPr>
            <p:ph idx="1"/>
          </p:nvPr>
        </p:nvSpPr>
        <p:spPr>
          <a:xfrm>
            <a:off x="457200" y="1600200"/>
            <a:ext cx="8229600" cy="4997450"/>
          </a:xfrm>
        </p:spPr>
        <p:txBody>
          <a:bodyPr rtlCol="0">
            <a:normAutofit fontScale="40000" lnSpcReduction="20000"/>
          </a:bodyPr>
          <a:lstStyle/>
          <a:p>
            <a:pPr eaLnBrk="1" fontAlgn="auto" hangingPunct="1">
              <a:spcAft>
                <a:spcPts val="0"/>
              </a:spcAft>
              <a:buFont typeface="Arial" panose="020B0604020202020204" pitchFamily="34" charset="0"/>
              <a:buNone/>
              <a:defRPr/>
            </a:pPr>
            <a:r>
              <a:rPr lang="ru-RU" dirty="0" smtClean="0"/>
              <a:t>• Знает основные нормативные документы, отражающие требования к содержанию и результатам учебной деятельности по предмету, учебники и учебно-методические комплексы по преподаваемому предмету, допущенные или рекомендованные </a:t>
            </a:r>
            <a:r>
              <a:rPr lang="ru-RU" dirty="0" err="1" smtClean="0"/>
              <a:t>Минобрнауки</a:t>
            </a:r>
            <a:r>
              <a:rPr lang="ru-RU" dirty="0" smtClean="0"/>
              <a:t> РФ. </a:t>
            </a:r>
          </a:p>
          <a:p>
            <a:pPr eaLnBrk="1" fontAlgn="auto" hangingPunct="1">
              <a:spcAft>
                <a:spcPts val="0"/>
              </a:spcAft>
              <a:buFont typeface="Arial" panose="020B0604020202020204" pitchFamily="34" charset="0"/>
              <a:buNone/>
              <a:defRPr/>
            </a:pPr>
            <a:r>
              <a:rPr lang="ru-RU" dirty="0" smtClean="0"/>
              <a:t>• Может провести сравнительный анализ учебных программ, УМК, методических и дидактических материалов по преподаваемому предмету, выявить их достоинства и недостатки. </a:t>
            </a:r>
          </a:p>
          <a:p>
            <a:pPr eaLnBrk="1" fontAlgn="auto" hangingPunct="1">
              <a:spcAft>
                <a:spcPts val="0"/>
              </a:spcAft>
              <a:buFont typeface="Arial" panose="020B0604020202020204" pitchFamily="34" charset="0"/>
              <a:buNone/>
              <a:defRPr/>
            </a:pPr>
            <a:r>
              <a:rPr lang="ru-RU" dirty="0" smtClean="0"/>
              <a:t>• Обоснованно выбирает учебники и учебно-методические комплексы по преподаваемому предмету. </a:t>
            </a:r>
          </a:p>
          <a:p>
            <a:pPr eaLnBrk="1" fontAlgn="auto" hangingPunct="1">
              <a:spcAft>
                <a:spcPts val="0"/>
              </a:spcAft>
              <a:buFont typeface="Arial" panose="020B0604020202020204" pitchFamily="34" charset="0"/>
              <a:buNone/>
              <a:defRPr/>
            </a:pPr>
            <a:r>
              <a:rPr lang="ru-RU" dirty="0" smtClean="0"/>
              <a:t>• Рабочая программа учителя предполагает решение воспитательных задач.</a:t>
            </a:r>
          </a:p>
          <a:p>
            <a:pPr eaLnBrk="1" fontAlgn="auto" hangingPunct="1">
              <a:spcAft>
                <a:spcPts val="0"/>
              </a:spcAft>
              <a:buFont typeface="Arial" panose="020B0604020202020204" pitchFamily="34" charset="0"/>
              <a:buNone/>
              <a:defRPr/>
            </a:pPr>
            <a:r>
              <a:rPr lang="ru-RU" dirty="0" smtClean="0"/>
              <a:t>• Рабочая программа учителя составлена с учетом нормативных требований, темпа усвоения материала, преемственности и др. моментов, повышающих ее обоснованность. </a:t>
            </a:r>
          </a:p>
          <a:p>
            <a:pPr eaLnBrk="1" fontAlgn="auto" hangingPunct="1">
              <a:spcAft>
                <a:spcPts val="0"/>
              </a:spcAft>
              <a:buFont typeface="Arial" panose="020B0604020202020204" pitchFamily="34" charset="0"/>
              <a:buNone/>
              <a:defRPr/>
            </a:pPr>
            <a:r>
              <a:rPr lang="ru-RU" dirty="0" smtClean="0"/>
              <a:t>• Вносит изменения в дидактические и методические материалы с целью достижения высоких результатов. </a:t>
            </a:r>
          </a:p>
          <a:p>
            <a:pPr eaLnBrk="1" fontAlgn="auto" hangingPunct="1">
              <a:spcAft>
                <a:spcPts val="0"/>
              </a:spcAft>
              <a:buFont typeface="Arial" panose="020B0604020202020204" pitchFamily="34" charset="0"/>
              <a:buNone/>
              <a:defRPr/>
            </a:pPr>
            <a:r>
              <a:rPr lang="ru-RU" dirty="0" smtClean="0"/>
              <a:t>• Самостоятельно разработанные учителем программные, методические и дидактические материалы по предмету отличает высокое качество. </a:t>
            </a:r>
          </a:p>
          <a:p>
            <a:pPr eaLnBrk="1" fontAlgn="auto" hangingPunct="1">
              <a:spcAft>
                <a:spcPts val="0"/>
              </a:spcAft>
              <a:buFont typeface="Arial" panose="020B0604020202020204" pitchFamily="34" charset="0"/>
              <a:buNone/>
              <a:defRPr/>
            </a:pPr>
            <a:r>
              <a:rPr lang="ru-RU" dirty="0" smtClean="0"/>
              <a:t>• Продуктивно работает в составе групп, разрабатывающих и реализующих образовательные проекты, программы, методические и дидактические материалы. </a:t>
            </a:r>
          </a:p>
          <a:p>
            <a:pPr eaLnBrk="1" fontAlgn="auto" hangingPunct="1">
              <a:spcAft>
                <a:spcPts val="0"/>
              </a:spcAft>
              <a:buFont typeface="Arial" panose="020B0604020202020204" pitchFamily="34" charset="0"/>
              <a:buNone/>
              <a:defRPr/>
            </a:pPr>
            <a:r>
              <a:rPr lang="ru-RU" dirty="0" smtClean="0"/>
              <a:t>• Выступает перед коллегами с информацией о новых программных, методических и дидактических материалах, участвует в конкурсах профессионального мастерства. </a:t>
            </a:r>
          </a:p>
          <a:p>
            <a:pPr eaLnBrk="1" fontAlgn="auto" hangingPunct="1">
              <a:spcAft>
                <a:spcPts val="0"/>
              </a:spcAft>
              <a:buFont typeface="Arial" panose="020B0604020202020204" pitchFamily="34" charset="0"/>
              <a:buNone/>
              <a:defRPr/>
            </a:pPr>
            <a:r>
              <a:rPr lang="ru-RU" dirty="0" smtClean="0"/>
              <a:t>• Проводит исследования, направленные на доказательство эффективности реализуемой рабочей программы, новых методических и дидактических материалов.</a:t>
            </a:r>
          </a:p>
          <a:p>
            <a:pPr eaLnBrk="1" fontAlgn="auto" hangingPunct="1">
              <a:spcAft>
                <a:spcPts val="0"/>
              </a:spcAft>
              <a:buFont typeface="Arial" panose="020B0604020202020204" pitchFamily="34" charset="0"/>
              <a:buNone/>
              <a:defRPr/>
            </a:pPr>
            <a:r>
              <a:rPr lang="ru-RU" dirty="0" smtClean="0"/>
              <a:t>• Поощряет высказывания и выслушивает мнения обучающихся, даже если они расходятся с его точкой зрения. </a:t>
            </a:r>
          </a:p>
          <a:p>
            <a:pPr eaLnBrk="1" fontAlgn="auto" hangingPunct="1">
              <a:spcAft>
                <a:spcPts val="0"/>
              </a:spcAft>
              <a:buFont typeface="Arial" panose="020B0604020202020204" pitchFamily="34" charset="0"/>
              <a:buNone/>
              <a:defRPr/>
            </a:pPr>
            <a:r>
              <a:rPr lang="ru-RU" dirty="0" smtClean="0"/>
              <a:t>• Коллеги по работе используют предложения учителя по разрешению актуальных вопросов школьной жизни. </a:t>
            </a:r>
          </a:p>
          <a:p>
            <a:pPr eaLnBrk="1" fontAlgn="auto" hangingPunct="1">
              <a:spcAft>
                <a:spcPts val="0"/>
              </a:spcAft>
              <a:buFont typeface="Arial" panose="020B0604020202020204" pitchFamily="34" charset="0"/>
              <a:buNone/>
              <a:defRPr/>
            </a:pPr>
            <a:r>
              <a:rPr lang="ru-RU" dirty="0" smtClean="0"/>
              <a:t>• Умеет аргументировать предлагаемые им решения. </a:t>
            </a:r>
          </a:p>
          <a:p>
            <a:pPr eaLnBrk="1" fontAlgn="auto" hangingPunct="1">
              <a:spcAft>
                <a:spcPts val="0"/>
              </a:spcAft>
              <a:buFont typeface="Arial" panose="020B0604020202020204" pitchFamily="34" charset="0"/>
              <a:buNone/>
              <a:defRPr/>
            </a:pPr>
            <a:r>
              <a:rPr lang="ru-RU" dirty="0" smtClean="0"/>
              <a:t>• Умеет пересмотреть свое решение под влиянием ситуации или новых фактов. </a:t>
            </a:r>
          </a:p>
          <a:p>
            <a:pPr eaLnBrk="1" fontAlgn="auto" hangingPunct="1">
              <a:spcAft>
                <a:spcPts val="0"/>
              </a:spcAft>
              <a:buFont typeface="Arial" panose="020B0604020202020204" pitchFamily="34" charset="0"/>
              <a:buNone/>
              <a:defRPr/>
            </a:pPr>
            <a:r>
              <a:rPr lang="ru-RU" dirty="0" smtClean="0"/>
              <a:t>• Учитывает мнение родителей, коллег, обучающихся при принятии решений</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3600" b="1" dirty="0" smtClean="0"/>
              <a:t>6. Компетентность в области организации педагогической деятельности</a:t>
            </a:r>
            <a:r>
              <a:rPr lang="ru-RU" dirty="0" smtClean="0"/>
              <a:t/>
            </a:r>
            <a:br>
              <a:rPr lang="ru-RU" dirty="0" smtClean="0"/>
            </a:br>
            <a:endParaRPr lang="ru-RU" dirty="0" smtClean="0"/>
          </a:p>
        </p:txBody>
      </p:sp>
      <p:sp>
        <p:nvSpPr>
          <p:cNvPr id="3" name="Содержимое 2"/>
          <p:cNvSpPr>
            <a:spLocks noGrp="1"/>
          </p:cNvSpPr>
          <p:nvPr>
            <p:ph idx="1"/>
          </p:nvPr>
        </p:nvSpPr>
        <p:spPr>
          <a:xfrm>
            <a:off x="457200" y="1196975"/>
            <a:ext cx="8229600" cy="5327650"/>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ru-RU" dirty="0" smtClean="0"/>
              <a:t>• Умеет устанавливать отношения сотрудничества с обучающимися, вести с ними диалог. </a:t>
            </a:r>
          </a:p>
          <a:p>
            <a:pPr eaLnBrk="1" fontAlgn="auto" hangingPunct="1">
              <a:spcAft>
                <a:spcPts val="0"/>
              </a:spcAft>
              <a:buFont typeface="Arial" panose="020B0604020202020204" pitchFamily="34" charset="0"/>
              <a:buNone/>
              <a:defRPr/>
            </a:pPr>
            <a:r>
              <a:rPr lang="ru-RU" dirty="0" smtClean="0"/>
              <a:t>• Умеет разрешать конфликты оптимальным способом. </a:t>
            </a:r>
          </a:p>
          <a:p>
            <a:pPr eaLnBrk="1" fontAlgn="auto" hangingPunct="1">
              <a:spcAft>
                <a:spcPts val="0"/>
              </a:spcAft>
              <a:buFont typeface="Arial" panose="020B0604020202020204" pitchFamily="34" charset="0"/>
              <a:buNone/>
              <a:defRPr/>
            </a:pPr>
            <a:r>
              <a:rPr lang="ru-RU" dirty="0" smtClean="0"/>
              <a:t>• Умеет насыщать общение с обучающимися положительными эмоциями и чувствами. </a:t>
            </a:r>
          </a:p>
          <a:p>
            <a:pPr eaLnBrk="1" fontAlgn="auto" hangingPunct="1">
              <a:spcAft>
                <a:spcPts val="0"/>
              </a:spcAft>
              <a:buFont typeface="Arial" panose="020B0604020202020204" pitchFamily="34" charset="0"/>
              <a:buNone/>
              <a:defRPr/>
            </a:pPr>
            <a:r>
              <a:rPr lang="ru-RU" dirty="0" smtClean="0"/>
              <a:t>• Умеет выстраивать отношения сотрудничества с коллегами, проявляет себя как член команды при разработке и реализации различных мероприятий, проектов, программ и др. </a:t>
            </a:r>
          </a:p>
          <a:p>
            <a:pPr eaLnBrk="1" fontAlgn="auto" hangingPunct="1">
              <a:spcAft>
                <a:spcPts val="0"/>
              </a:spcAft>
              <a:buFont typeface="Arial" panose="020B0604020202020204" pitchFamily="34" charset="0"/>
              <a:buNone/>
              <a:defRPr/>
            </a:pPr>
            <a:r>
              <a:rPr lang="ru-RU" dirty="0" smtClean="0"/>
              <a:t>• Умеет создать рабочую атмосферу на уроке, поддержать дисциплину. </a:t>
            </a:r>
          </a:p>
          <a:p>
            <a:pPr eaLnBrk="1" fontAlgn="auto" hangingPunct="1">
              <a:spcAft>
                <a:spcPts val="0"/>
              </a:spcAft>
              <a:buFont typeface="Arial" panose="020B0604020202020204" pitchFamily="34" charset="0"/>
              <a:buNone/>
              <a:defRPr/>
            </a:pPr>
            <a:r>
              <a:rPr lang="ru-RU" dirty="0" smtClean="0"/>
              <a:t> </a:t>
            </a:r>
          </a:p>
          <a:p>
            <a:pPr eaLnBrk="1" fontAlgn="auto" hangingPunct="1">
              <a:spcAft>
                <a:spcPts val="0"/>
              </a:spcAft>
              <a:buFont typeface="Arial" panose="020B0604020202020204" pitchFamily="34" charset="0"/>
              <a:buNone/>
              <a:defRPr/>
            </a:pPr>
            <a:r>
              <a:rPr lang="ru-RU" dirty="0" smtClean="0"/>
              <a:t>• Использует методы, побуждающие обучающихся самостоятельно рассуждать. </a:t>
            </a:r>
          </a:p>
          <a:p>
            <a:pPr eaLnBrk="1" fontAlgn="auto" hangingPunct="1">
              <a:spcAft>
                <a:spcPts val="0"/>
              </a:spcAft>
              <a:buFont typeface="Arial" panose="020B0604020202020204" pitchFamily="34" charset="0"/>
              <a:buNone/>
              <a:defRPr/>
            </a:pPr>
            <a:r>
              <a:rPr lang="ru-RU" dirty="0" smtClean="0"/>
              <a:t>• Формирует у обучающихся навыки учебной деятельности. </a:t>
            </a:r>
          </a:p>
          <a:p>
            <a:pPr eaLnBrk="1" fontAlgn="auto" hangingPunct="1">
              <a:spcAft>
                <a:spcPts val="0"/>
              </a:spcAft>
              <a:buFont typeface="Arial" panose="020B0604020202020204" pitchFamily="34" charset="0"/>
              <a:buNone/>
              <a:defRPr/>
            </a:pPr>
            <a:r>
              <a:rPr lang="ru-RU" dirty="0" smtClean="0"/>
              <a:t>• Излагает материал в доступной форме, в соответствии с дидактическими принципами. </a:t>
            </a:r>
          </a:p>
          <a:p>
            <a:pPr eaLnBrk="1" fontAlgn="auto" hangingPunct="1">
              <a:spcAft>
                <a:spcPts val="0"/>
              </a:spcAft>
              <a:buFont typeface="Arial" panose="020B0604020202020204" pitchFamily="34" charset="0"/>
              <a:buNone/>
              <a:defRPr/>
            </a:pPr>
            <a:r>
              <a:rPr lang="ru-RU" dirty="0" smtClean="0"/>
              <a:t>• Умеет организовать обучающихся для достижения запланированных результатов учебной деятельности. </a:t>
            </a:r>
          </a:p>
          <a:p>
            <a:pPr eaLnBrk="1" fontAlgn="auto" hangingPunct="1">
              <a:spcAft>
                <a:spcPts val="0"/>
              </a:spcAft>
              <a:buFont typeface="Arial" panose="020B0604020202020204" pitchFamily="34" charset="0"/>
              <a:buNone/>
              <a:defRPr/>
            </a:pPr>
            <a:r>
              <a:rPr lang="ru-RU" dirty="0" smtClean="0"/>
              <a:t>• Умеет организовать обучающихся для поиска дополнительной информации, необходимой при решении учебной задачи (книги, компьютерные и </a:t>
            </a:r>
            <a:r>
              <a:rPr lang="ru-RU" dirty="0" err="1" smtClean="0"/>
              <a:t>медиа-пособия</a:t>
            </a:r>
            <a:r>
              <a:rPr lang="ru-RU" dirty="0" smtClean="0"/>
              <a:t>, цифровые образовательные ресурсы и др.). </a:t>
            </a:r>
          </a:p>
          <a:p>
            <a:pPr eaLnBrk="1" fontAlgn="auto" hangingPunct="1">
              <a:spcAft>
                <a:spcPts val="0"/>
              </a:spcAft>
              <a:buFont typeface="Arial" panose="020B0604020202020204" pitchFamily="34" charset="0"/>
              <a:buNone/>
              <a:defRPr/>
            </a:pPr>
            <a:r>
              <a:rPr lang="ru-RU" dirty="0" smtClean="0"/>
              <a:t>• Учитывает возрастные и индивидуальные особенности обучающихся при оценивании. </a:t>
            </a:r>
          </a:p>
          <a:p>
            <a:pPr eaLnBrk="1" fontAlgn="auto" hangingPunct="1">
              <a:spcAft>
                <a:spcPts val="0"/>
              </a:spcAft>
              <a:buFont typeface="Arial" panose="020B0604020202020204" pitchFamily="34" charset="0"/>
              <a:buNone/>
              <a:defRPr/>
            </a:pPr>
            <a:r>
              <a:rPr lang="ru-RU" dirty="0" smtClean="0"/>
              <a:t>• Аргументирует оценки, показывает обучающимся их достижения и недоработки. </a:t>
            </a:r>
          </a:p>
          <a:p>
            <a:pPr eaLnBrk="1" fontAlgn="auto" hangingPunct="1">
              <a:spcAft>
                <a:spcPts val="0"/>
              </a:spcAft>
              <a:buFont typeface="Arial" panose="020B0604020202020204" pitchFamily="34" charset="0"/>
              <a:buNone/>
              <a:defRPr/>
            </a:pPr>
            <a:r>
              <a:rPr lang="ru-RU" dirty="0" smtClean="0"/>
              <a:t>• Применяет различные методы оценивания обучающихся. </a:t>
            </a:r>
          </a:p>
          <a:p>
            <a:pPr eaLnBrk="1" fontAlgn="auto" hangingPunct="1">
              <a:spcAft>
                <a:spcPts val="0"/>
              </a:spcAft>
              <a:buFont typeface="Arial" panose="020B0604020202020204" pitchFamily="34" charset="0"/>
              <a:buNone/>
              <a:defRPr/>
            </a:pPr>
            <a:r>
              <a:rPr lang="ru-RU" dirty="0" smtClean="0"/>
              <a:t>• Умеет сочетать методы педагогического оценивания, </a:t>
            </a:r>
            <a:r>
              <a:rPr lang="ru-RU" dirty="0" err="1" smtClean="0"/>
              <a:t>взаимооценки</a:t>
            </a:r>
            <a:r>
              <a:rPr lang="ru-RU" dirty="0" smtClean="0"/>
              <a:t> и самооценки обучающихся. </a:t>
            </a:r>
          </a:p>
          <a:p>
            <a:pPr eaLnBrk="1" fontAlgn="auto" hangingPunct="1">
              <a:spcAft>
                <a:spcPts val="0"/>
              </a:spcAft>
              <a:buFont typeface="Arial" panose="020B0604020202020204" pitchFamily="34" charset="0"/>
              <a:buNone/>
              <a:defRPr/>
            </a:pPr>
            <a:r>
              <a:rPr lang="ru-RU" dirty="0" smtClean="0"/>
              <a:t>• Способствует формированию навыков самооценки учебной деятельности. </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altLang="ru-RU" smtClean="0"/>
          </a:p>
        </p:txBody>
      </p:sp>
      <p:sp>
        <p:nvSpPr>
          <p:cNvPr id="14339" name="Содержимое 2"/>
          <p:cNvSpPr>
            <a:spLocks noGrp="1"/>
          </p:cNvSpPr>
          <p:nvPr>
            <p:ph idx="1"/>
          </p:nvPr>
        </p:nvSpPr>
        <p:spPr/>
        <p:txBody>
          <a:bodyPr/>
          <a:lstStyle/>
          <a:p>
            <a:pPr eaLnBrk="1" hangingPunct="1"/>
            <a:endParaRPr lang="ru-RU" altLang="ru-RU"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24071" t="20297" r="22800" b="9813"/>
          <a:stretch>
            <a:fillRect/>
          </a:stretch>
        </p:blipFill>
        <p:spPr bwMode="auto">
          <a:xfrm>
            <a:off x="-128588" y="0"/>
            <a:ext cx="9272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ru-RU" altLang="ru-RU" smtClean="0"/>
          </a:p>
        </p:txBody>
      </p:sp>
      <p:sp>
        <p:nvSpPr>
          <p:cNvPr id="15363" name="Содержимое 2"/>
          <p:cNvSpPr>
            <a:spLocks noGrp="1"/>
          </p:cNvSpPr>
          <p:nvPr>
            <p:ph idx="1"/>
          </p:nvPr>
        </p:nvSpPr>
        <p:spPr/>
        <p:txBody>
          <a:bodyPr/>
          <a:lstStyle/>
          <a:p>
            <a:pPr eaLnBrk="1" hangingPunct="1"/>
            <a:endParaRPr lang="ru-RU" altLang="ru-RU"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24071" t="18329" r="22800" b="1178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57200" y="549275"/>
            <a:ext cx="8229600" cy="590391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ru-RU" b="1" dirty="0" smtClean="0"/>
              <a:t>Характеристика каждой компетенции подтверждается результатами работы </a:t>
            </a:r>
            <a:r>
              <a:rPr lang="ru-RU" dirty="0" smtClean="0"/>
              <a:t>(провела…, участвовала, является призером…, транслировала опыт работы в рамках </a:t>
            </a:r>
          </a:p>
          <a:p>
            <a:pPr eaLnBrk="1" fontAlgn="auto" hangingPunct="1">
              <a:spcAft>
                <a:spcPts val="0"/>
              </a:spcAft>
              <a:buFont typeface="Arial" panose="020B0604020202020204" pitchFamily="34" charset="0"/>
              <a:buNone/>
              <a:defRPr/>
            </a:pPr>
            <a:r>
              <a:rPr lang="ru-RU" dirty="0" smtClean="0"/>
              <a:t>семинаров/НПК…, опубликовала статью в сборнике…, разместила материалы на сайте…., </a:t>
            </a:r>
          </a:p>
          <a:p>
            <a:pPr eaLnBrk="1" fontAlgn="auto" hangingPunct="1">
              <a:spcAft>
                <a:spcPts val="0"/>
              </a:spcAft>
              <a:buFont typeface="Arial" panose="020B0604020202020204" pitchFamily="34" charset="0"/>
              <a:buNone/>
              <a:defRPr/>
            </a:pPr>
            <a:r>
              <a:rPr lang="ru-RU" dirty="0" smtClean="0"/>
              <a:t>подготовила победителей/призеров…конкурсов…, является автором программы «___» </a:t>
            </a:r>
          </a:p>
          <a:p>
            <a:pPr eaLnBrk="1" fontAlgn="auto" hangingPunct="1">
              <a:spcAft>
                <a:spcPts val="0"/>
              </a:spcAft>
              <a:buFont typeface="Arial" panose="020B0604020202020204" pitchFamily="34" charset="0"/>
              <a:buNone/>
              <a:defRPr/>
            </a:pPr>
            <a:r>
              <a:rPr lang="ru-RU" dirty="0" smtClean="0"/>
              <a:t>(рецензия…) является автором методической разработки «___».  </a:t>
            </a:r>
          </a:p>
          <a:p>
            <a:pPr eaLnBrk="1" fontAlgn="auto" hangingPunct="1">
              <a:spcAft>
                <a:spcPts val="0"/>
              </a:spcAft>
              <a:buFont typeface="Arial" panose="020B0604020202020204" pitchFamily="34" charset="0"/>
              <a:buNone/>
              <a:defRPr/>
            </a:pPr>
            <a:r>
              <a:rPr lang="ru-RU" dirty="0" smtClean="0"/>
              <a:t>Перечисляем только значимые, не всю карту. </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57200" y="476250"/>
            <a:ext cx="8229600" cy="5649913"/>
          </a:xfrm>
        </p:spPr>
        <p:txBody>
          <a:bodyPr rtlCol="0">
            <a:normAutofit fontScale="62500" lnSpcReduction="20000"/>
          </a:bodyPr>
          <a:lstStyle/>
          <a:p>
            <a:pPr algn="just" eaLnBrk="1" fontAlgn="auto" hangingPunct="1">
              <a:spcAft>
                <a:spcPts val="0"/>
              </a:spcAft>
              <a:buFont typeface="Arial" panose="020B0604020202020204" pitchFamily="34" charset="0"/>
              <a:buNone/>
              <a:defRPr/>
            </a:pPr>
            <a:r>
              <a:rPr lang="ru-RU" dirty="0" smtClean="0"/>
              <a:t>Учитель характеризуется достаточным уровнем подготовки </a:t>
            </a:r>
            <a:r>
              <a:rPr lang="ru-RU" b="1" dirty="0" smtClean="0"/>
              <a:t>в области реализации компетенции обеспечения мотивации учащихся на осуществление учебной деятельности</a:t>
            </a:r>
            <a:r>
              <a:rPr lang="ru-RU" dirty="0" smtClean="0"/>
              <a:t>. *******владеет навыками мотивирования, имеет необходимые знания для этого, умеет вызвать интерес к предмету. Использует индивидуальный подход в оценивании учеников. Включает элементы практической значимости материала для учеников, трансформируя нормативные задачи в личностно-значимые. Как мотивирующий фактор, использует оценку. Активно использует положительную мотивацию (одобрение, похвала). Учитель умеет создавать ситуации успеха, однако не всегда планирует использование различного задания для того, чтобы ученики почувствовали свой успех. Педагог демонстрирует знание приёмов и методов, направленных на формирование интереса учащихся к преподаваемому предмету и теме урока. </a:t>
            </a:r>
          </a:p>
          <a:p>
            <a:pPr algn="just" eaLnBrk="1" fontAlgn="auto" hangingPunct="1">
              <a:spcAft>
                <a:spcPts val="0"/>
              </a:spcAft>
              <a:buFont typeface="Arial" panose="020B0604020202020204" pitchFamily="34" charset="0"/>
              <a:buNone/>
              <a:defRPr/>
            </a:pPr>
            <a:r>
              <a:rPr lang="ru-RU" b="1" dirty="0" smtClean="0"/>
              <a:t>Хороший уровень </a:t>
            </a:r>
            <a:r>
              <a:rPr lang="ru-RU" b="1" dirty="0" err="1" smtClean="0"/>
              <a:t>мотивированности</a:t>
            </a:r>
            <a:r>
              <a:rPr lang="ru-RU" b="1" dirty="0" smtClean="0"/>
              <a:t> обучающихся доказывается показателями успеваемости (100%) и высоким качеством обучения (показатели качества обучения составляют: 2017-2018 </a:t>
            </a:r>
            <a:r>
              <a:rPr lang="ru-RU" b="1" dirty="0" err="1" smtClean="0"/>
              <a:t>уч.год</a:t>
            </a:r>
            <a:r>
              <a:rPr lang="ru-RU" b="1" dirty="0" smtClean="0"/>
              <a:t>- русский язык – 76,5%; литература- 93,8%;  2018-2019 </a:t>
            </a:r>
            <a:r>
              <a:rPr lang="ru-RU" b="1" dirty="0" err="1" smtClean="0"/>
              <a:t>уч.год</a:t>
            </a:r>
            <a:r>
              <a:rPr lang="ru-RU" b="1" dirty="0" smtClean="0"/>
              <a:t>- русский язык -  61,7%; литература - 84,3%; 2019-2020 </a:t>
            </a:r>
            <a:r>
              <a:rPr lang="ru-RU" b="1" dirty="0" err="1" smtClean="0"/>
              <a:t>уч.год</a:t>
            </a:r>
            <a:r>
              <a:rPr lang="ru-RU" b="1" dirty="0" smtClean="0"/>
              <a:t>- русский язык -  69,5%; литература - 93,7%.</a:t>
            </a:r>
          </a:p>
          <a:p>
            <a:pPr algn="just" eaLnBrk="1" fontAlgn="auto" hangingPunct="1">
              <a:spcAft>
                <a:spcPts val="0"/>
              </a:spcAft>
              <a:buFont typeface="Arial" panose="020B0604020202020204" pitchFamily="34" charset="0"/>
              <a:buNone/>
              <a:defRPr/>
            </a:pPr>
            <a:r>
              <a:rPr lang="ru-RU" b="1" dirty="0" smtClean="0"/>
              <a:t>Качество </a:t>
            </a:r>
            <a:r>
              <a:rPr lang="ru-RU" b="1" dirty="0" err="1" smtClean="0"/>
              <a:t>обученности</a:t>
            </a:r>
            <a:r>
              <a:rPr lang="ru-RU" b="1" dirty="0" smtClean="0"/>
              <a:t> по итогам ОГЭ 2018-2019 </a:t>
            </a:r>
            <a:r>
              <a:rPr lang="ru-RU" b="1" dirty="0" err="1" smtClean="0"/>
              <a:t>уч</a:t>
            </a:r>
            <a:r>
              <a:rPr lang="ru-RU" b="1" dirty="0" smtClean="0"/>
              <a:t> год по русскому языку 79 %.</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endParaRPr lang="ru-RU" altLang="ru-RU" smtClean="0"/>
          </a:p>
        </p:txBody>
      </p:sp>
      <p:sp>
        <p:nvSpPr>
          <p:cNvPr id="18435" name="Содержимое 2"/>
          <p:cNvSpPr>
            <a:spLocks noGrp="1"/>
          </p:cNvSpPr>
          <p:nvPr>
            <p:ph idx="1"/>
          </p:nvPr>
        </p:nvSpPr>
        <p:spPr>
          <a:xfrm>
            <a:off x="457200" y="549275"/>
            <a:ext cx="8362950" cy="5759450"/>
          </a:xfrm>
        </p:spPr>
        <p:txBody>
          <a:bodyPr/>
          <a:lstStyle/>
          <a:p>
            <a:pPr algn="just" eaLnBrk="1" hangingPunct="1">
              <a:buFont typeface="Arial" panose="020B0604020202020204" pitchFamily="34" charset="0"/>
              <a:buNone/>
            </a:pPr>
            <a:r>
              <a:rPr lang="ru-RU" altLang="ru-RU" sz="2400" smtClean="0"/>
              <a:t> </a:t>
            </a:r>
            <a:r>
              <a:rPr lang="ru-RU" altLang="ru-RU" sz="2400" b="1" smtClean="0"/>
              <a:t>В области разработки программы, методических, дидактических материалов и принятии педагогических решений</a:t>
            </a:r>
            <a:r>
              <a:rPr lang="ru-RU" altLang="ru-RU" sz="2400" smtClean="0"/>
              <a:t> педагог достаточно компетентен. Знает основные нормативные документы, отражающие требования к содержанию и  результатам учебной деятельности по предмету….. Большое внимание *****уделяет методической работе.  Принимает участие в республиканских семинарах, педагогических и научных конференциях, имеет публикации, делится опытом с коллегами. </a:t>
            </a:r>
          </a:p>
          <a:p>
            <a:pPr algn="just" eaLnBrk="1" hangingPunct="1">
              <a:buFont typeface="Arial" panose="020B0604020202020204" pitchFamily="34" charset="0"/>
              <a:buNone/>
            </a:pPr>
            <a:r>
              <a:rPr lang="ru-RU" altLang="ru-RU" sz="2400" smtClean="0"/>
              <a:t>Провела открытый интегрированный урок на семинаре в рамках стажировочной площадки **</a:t>
            </a:r>
          </a:p>
          <a:p>
            <a:pPr algn="just" eaLnBrk="1" hangingPunct="1">
              <a:buFont typeface="Arial" panose="020B0604020202020204" pitchFamily="34" charset="0"/>
              <a:buNone/>
            </a:pPr>
            <a:r>
              <a:rPr lang="ru-RU" altLang="ru-RU" sz="2400" smtClean="0"/>
              <a:t>«Фенологические наблюдения в природе» «Природа в произведениях А.С.Пушкина», 5 класс**</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altLang="ru-RU" smtClean="0"/>
              <a:t>2. Заполнить экспертный лист</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448" t="26202" r="82018" b="69859"/>
          <a:stretch>
            <a:fillRect/>
          </a:stretch>
        </p:blipFill>
        <p:spPr>
          <a:xfrm>
            <a:off x="395288" y="1196975"/>
            <a:ext cx="4686300" cy="1874838"/>
          </a:xfrm>
          <a:noFill/>
        </p:spPr>
      </p:pic>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1896" t="26202" r="81464" b="70844"/>
          <a:stretch>
            <a:fillRect/>
          </a:stretch>
        </p:blipFill>
        <p:spPr bwMode="auto">
          <a:xfrm>
            <a:off x="1582738" y="3500438"/>
            <a:ext cx="723741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0"/>
            <a:ext cx="8229600" cy="765175"/>
          </a:xfrm>
        </p:spPr>
        <p:txBody>
          <a:bodyPr/>
          <a:lstStyle/>
          <a:p>
            <a:pPr algn="l" eaLnBrk="1" hangingPunct="1"/>
            <a:r>
              <a:rPr lang="ru-RU" altLang="ru-RU" sz="2800" b="1" smtClean="0"/>
              <a:t>Заполнение экспертного листа</a:t>
            </a:r>
          </a:p>
        </p:txBody>
      </p:sp>
      <p:sp>
        <p:nvSpPr>
          <p:cNvPr id="20483" name="Содержимое 2"/>
          <p:cNvSpPr>
            <a:spLocks noGrp="1"/>
          </p:cNvSpPr>
          <p:nvPr>
            <p:ph idx="1"/>
          </p:nvPr>
        </p:nvSpPr>
        <p:spPr/>
        <p:txBody>
          <a:bodyPr/>
          <a:lstStyle/>
          <a:p>
            <a:pPr eaLnBrk="1" hangingPunct="1"/>
            <a:endParaRPr lang="ru-RU" altLang="ru-RU"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4352" t="19313" r="23073" b="10797"/>
          <a:stretch>
            <a:fillRect/>
          </a:stretch>
        </p:blipFill>
        <p:spPr bwMode="auto">
          <a:xfrm>
            <a:off x="176213" y="836613"/>
            <a:ext cx="8716962"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Кто может быть внутренним экспертом?</a:t>
            </a:r>
          </a:p>
        </p:txBody>
      </p:sp>
      <p:sp>
        <p:nvSpPr>
          <p:cNvPr id="3075" name="Содержимое 2"/>
          <p:cNvSpPr>
            <a:spLocks noGrp="1"/>
          </p:cNvSpPr>
          <p:nvPr>
            <p:ph idx="1"/>
          </p:nvPr>
        </p:nvSpPr>
        <p:spPr/>
        <p:txBody>
          <a:bodyPr/>
          <a:lstStyle/>
          <a:p>
            <a:pPr eaLnBrk="1" hangingPunct="1">
              <a:buFont typeface="Arial" panose="020B0604020202020204" pitchFamily="34" charset="0"/>
              <a:buNone/>
            </a:pPr>
            <a:r>
              <a:rPr lang="ru-RU" altLang="ru-RU" smtClean="0"/>
              <a:t>Заместитель директора по УР</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endParaRPr lang="ru-RU" altLang="ru-RU" smtClean="0"/>
          </a:p>
        </p:txBody>
      </p:sp>
      <p:sp>
        <p:nvSpPr>
          <p:cNvPr id="21507" name="Содержимое 2"/>
          <p:cNvSpPr>
            <a:spLocks noGrp="1"/>
          </p:cNvSpPr>
          <p:nvPr>
            <p:ph idx="1"/>
          </p:nvPr>
        </p:nvSpPr>
        <p:spPr>
          <a:xfrm>
            <a:off x="457200" y="566738"/>
            <a:ext cx="8229600" cy="5559425"/>
          </a:xfrm>
        </p:spPr>
        <p:txBody>
          <a:bodyPr/>
          <a:lstStyle/>
          <a:p>
            <a:pPr algn="ctr" eaLnBrk="1" hangingPunct="1">
              <a:buFont typeface="Arial" panose="020B0604020202020204" pitchFamily="34" charset="0"/>
              <a:buNone/>
            </a:pPr>
            <a:r>
              <a:rPr lang="ru-RU" altLang="ru-RU" b="1" smtClean="0"/>
              <a:t>ЭКСПЕРТНЫЙ ЛИСТ</a:t>
            </a:r>
            <a:endParaRPr lang="ru-RU" altLang="ru-RU" smtClean="0"/>
          </a:p>
          <a:p>
            <a:pPr algn="just" eaLnBrk="1" hangingPunct="1">
              <a:buFont typeface="Arial" panose="020B0604020202020204" pitchFamily="34" charset="0"/>
              <a:buNone/>
            </a:pPr>
            <a:r>
              <a:rPr lang="ru-RU" altLang="ru-RU" smtClean="0"/>
              <a:t>результаты экспертной оценки и самооценки педагогической компетентности</a:t>
            </a:r>
          </a:p>
          <a:p>
            <a:pPr algn="just" eaLnBrk="1" hangingPunct="1">
              <a:buFont typeface="Arial" panose="020B0604020202020204" pitchFamily="34" charset="0"/>
              <a:buNone/>
            </a:pPr>
            <a:r>
              <a:rPr lang="ru-RU" altLang="ru-RU" smtClean="0"/>
              <a:t>*********, учителя русского языка и литературы Муниципального бюджетного общеобразовательного учреждения «Средняя общеобразовательная школа № 70 с углубленным изучением отдельных предметов» Кировского района г.Казани Республики Татарстан</a:t>
            </a:r>
          </a:p>
          <a:p>
            <a:pPr algn="just" eaLnBrk="1" hangingPunct="1">
              <a:buFont typeface="Arial" panose="020B0604020202020204" pitchFamily="34" charset="0"/>
              <a:buNone/>
            </a:pPr>
            <a:endParaRPr lang="ru-RU" altLang="ru-RU"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971550" y="260350"/>
          <a:ext cx="6696075" cy="6338888"/>
        </p:xfrm>
        <a:graphic>
          <a:graphicData uri="http://schemas.openxmlformats.org/drawingml/2006/table">
            <a:tbl>
              <a:tblPr/>
              <a:tblGrid>
                <a:gridCol w="463550">
                  <a:extLst>
                    <a:ext uri="{9D8B030D-6E8A-4147-A177-3AD203B41FA5}">
                      <a16:colId xmlns:a16="http://schemas.microsoft.com/office/drawing/2014/main" val="20000"/>
                    </a:ext>
                  </a:extLst>
                </a:gridCol>
                <a:gridCol w="4167188">
                  <a:extLst>
                    <a:ext uri="{9D8B030D-6E8A-4147-A177-3AD203B41FA5}">
                      <a16:colId xmlns:a16="http://schemas.microsoft.com/office/drawing/2014/main" val="20001"/>
                    </a:ext>
                  </a:extLst>
                </a:gridCol>
                <a:gridCol w="1106487">
                  <a:extLst>
                    <a:ext uri="{9D8B030D-6E8A-4147-A177-3AD203B41FA5}">
                      <a16:colId xmlns:a16="http://schemas.microsoft.com/office/drawing/2014/main" val="20002"/>
                    </a:ext>
                  </a:extLst>
                </a:gridCol>
                <a:gridCol w="958850">
                  <a:extLst>
                    <a:ext uri="{9D8B030D-6E8A-4147-A177-3AD203B41FA5}">
                      <a16:colId xmlns:a16="http://schemas.microsoft.com/office/drawing/2014/main" val="20003"/>
                    </a:ext>
                  </a:extLst>
                </a:gridCol>
              </a:tblGrid>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Наименование показателя</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Самооценка</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Экспертная оценка </a:t>
                      </a:r>
                    </a:p>
                  </a:txBody>
                  <a:tcPr marL="40913" marR="409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338">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личностных качеств</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3,84</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Эмпатийность и социорефлексия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Самоорганизованность</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Общая культура </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4,81</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постановки целей и задач педагогической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3,69</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5"/>
                  </a:ext>
                </a:extLst>
              </a:tr>
              <a:tr h="490537">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2</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ставить цели и задачи в соответствии с возрастными и индивидуальными особенностями обучающихся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2,76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4,60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2</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перевести тему урока в педагогическую задачу</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4,27</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2</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вовлечь обучающихся в процесс формулирования целей и задач</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3,80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мотивации учебной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3,19</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3,68</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9"/>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создавать ситуации, обеспечивающие успех в учебной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3,41</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создавать условия, обеспечения позитивной мотивации обучающихся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3,26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0</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создавать условия для самомотивирования обучающихся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3,26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3,6</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9088">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обеспечения информационной основы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13"/>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методах преподавания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предмете преподавания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3.80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субъективных условиях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a:t>
                      </a: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9088">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5</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разработки программы деятельности и принятии педагогических решений</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4,02</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3,54</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17"/>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5</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выбрать и реализовать типовые образовательные программы</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4,77</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3,60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27025">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5</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разработать собственную программу, методические и дидактические материалы</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3,26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3,21</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5</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принимать решения в педагогических ситуациях </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3,80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19088">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6.</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Компетентность в области организации учебной деятельности</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3,76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3,87</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21"/>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6</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.1</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устанавливать субъект-субъектные отношения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3,26</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4,41</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6</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.2</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организовать учебную деятельность обучающихся</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700" b="0" i="0" u="none" strike="noStrike" cap="none" normalizeH="0" baseline="0" smtClean="0">
                          <a:ln>
                            <a:noFill/>
                          </a:ln>
                          <a:solidFill>
                            <a:schemeClr val="tx1"/>
                          </a:solidFill>
                          <a:effectLst/>
                          <a:latin typeface="Times New Roman" pitchFamily="18" charset="0"/>
                          <a:cs typeface="Times New Roman" pitchFamily="18" charset="0"/>
                        </a:rPr>
                        <a:t>3,60</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63513">
                <a:tc>
                  <a:txBody>
                    <a:bodyPr/>
                    <a:lstStyle/>
                    <a:p>
                      <a:pPr marL="0" marR="0" lvl="0" indent="26988"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6</a:t>
                      </a: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a:t>
                      </a: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Умение реализовать педагогическое оценивание</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4,50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Times New Roman" pitchFamily="18" charset="0"/>
                          <a:cs typeface="Times New Roman" pitchFamily="18" charset="0"/>
                        </a:rPr>
                        <a:t>3,60</a:t>
                      </a: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603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1" i="0" u="none" strike="noStrike" cap="none" normalizeH="0" baseline="0" smtClean="0">
                          <a:ln>
                            <a:noFill/>
                          </a:ln>
                          <a:solidFill>
                            <a:schemeClr val="tx1"/>
                          </a:solidFill>
                          <a:effectLst/>
                          <a:latin typeface="Times New Roman" pitchFamily="18" charset="0"/>
                          <a:cs typeface="Times New Roman" pitchFamily="18" charset="0"/>
                        </a:rPr>
                        <a:t>Итоговые баллы </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1" i="0" u="none" strike="noStrike" cap="none" normalizeH="0" baseline="0" smtClean="0">
                          <a:ln>
                            <a:noFill/>
                          </a:ln>
                          <a:solidFill>
                            <a:schemeClr val="tx1"/>
                          </a:solidFill>
                          <a:effectLst/>
                          <a:latin typeface="Times New Roman" pitchFamily="18" charset="0"/>
                          <a:cs typeface="Times New Roman" pitchFamily="18" charset="0"/>
                        </a:rPr>
                        <a:t>3,76</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1" i="0" u="none" strike="noStrike" cap="none" normalizeH="0" baseline="0" smtClean="0">
                          <a:ln>
                            <a:noFill/>
                          </a:ln>
                          <a:solidFill>
                            <a:schemeClr val="tx1"/>
                          </a:solidFill>
                          <a:effectLst/>
                          <a:latin typeface="Times New Roman" pitchFamily="18" charset="0"/>
                          <a:cs typeface="Times New Roman" pitchFamily="18" charset="0"/>
                        </a:rPr>
                        <a:t>3,</a:t>
                      </a:r>
                      <a:r>
                        <a:rPr kumimoji="0" lang="tt-RU" sz="700" b="1" i="0" u="none" strike="noStrike" cap="none" normalizeH="0" baseline="0" smtClean="0">
                          <a:ln>
                            <a:noFill/>
                          </a:ln>
                          <a:solidFill>
                            <a:schemeClr val="tx1"/>
                          </a:solidFill>
                          <a:effectLst/>
                          <a:latin typeface="Times New Roman" pitchFamily="18" charset="0"/>
                          <a:cs typeface="Times New Roman" pitchFamily="18" charset="0"/>
                        </a:rPr>
                        <a:t>99</a:t>
                      </a:r>
                      <a:endParaRPr kumimoji="0" lang="ru-RU"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913" marR="4091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4"/>
          <p:cNvSpPr>
            <a:spLocks noGrp="1"/>
          </p:cNvSpPr>
          <p:nvPr>
            <p:ph type="title"/>
          </p:nvPr>
        </p:nvSpPr>
        <p:spPr/>
        <p:txBody>
          <a:bodyPr/>
          <a:lstStyle/>
          <a:p>
            <a:pPr eaLnBrk="1" hangingPunct="1"/>
            <a:endParaRPr lang="ru-RU" altLang="ru-RU" smtClean="0"/>
          </a:p>
        </p:txBody>
      </p:sp>
      <p:sp>
        <p:nvSpPr>
          <p:cNvPr id="6" name="Содержимое 5"/>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None/>
              <a:defRPr/>
            </a:pPr>
            <a:r>
              <a:rPr lang="ru-RU" dirty="0" smtClean="0"/>
              <a:t>Внутренний эксперт  Волкова Татьяна Игоревна, заместитель директора по учебной работе  МБОУ «Средняя общеобразовательная школа №70 с углубленным изучением отдельных предметов» Кировского района г. Казани                   </a:t>
            </a:r>
            <a:r>
              <a:rPr lang="ru-RU" i="1" dirty="0" smtClean="0"/>
              <a:t>Волкова                       </a:t>
            </a:r>
            <a:r>
              <a:rPr lang="ru-RU" dirty="0" smtClean="0"/>
              <a:t>Т.И.Волкова</a:t>
            </a:r>
          </a:p>
          <a:p>
            <a:pPr eaLnBrk="1" fontAlgn="auto" hangingPunct="1">
              <a:spcAft>
                <a:spcPts val="0"/>
              </a:spcAft>
              <a:buFont typeface="Arial" panose="020B0604020202020204" pitchFamily="34" charset="0"/>
              <a:buNone/>
              <a:defRPr/>
            </a:pPr>
            <a:r>
              <a:rPr lang="ru-RU" dirty="0" smtClean="0"/>
              <a:t> </a:t>
            </a:r>
          </a:p>
          <a:p>
            <a:pPr eaLnBrk="1" fontAlgn="auto" hangingPunct="1">
              <a:spcAft>
                <a:spcPts val="0"/>
              </a:spcAft>
              <a:buFont typeface="Arial" panose="020B0604020202020204" pitchFamily="34" charset="0"/>
              <a:buNone/>
              <a:defRPr/>
            </a:pPr>
            <a:r>
              <a:rPr lang="ru-RU" dirty="0" smtClean="0"/>
              <a:t>Дата заполнения экспертного листа</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3. Возвращаемся к экспертному заключению</a:t>
            </a:r>
          </a:p>
        </p:txBody>
      </p:sp>
      <p:sp>
        <p:nvSpPr>
          <p:cNvPr id="24579" name="Содержимое 2"/>
          <p:cNvSpPr>
            <a:spLocks noGrp="1"/>
          </p:cNvSpPr>
          <p:nvPr>
            <p:ph idx="1"/>
          </p:nvPr>
        </p:nvSpPr>
        <p:spPr/>
        <p:txBody>
          <a:bodyPr/>
          <a:lstStyle/>
          <a:p>
            <a:pPr eaLnBrk="1" hangingPunct="1">
              <a:buFont typeface="Arial" panose="020B0604020202020204" pitchFamily="34" charset="0"/>
              <a:buNone/>
            </a:pPr>
            <a:r>
              <a:rPr lang="ru-RU" altLang="ru-RU" b="1" smtClean="0"/>
              <a:t>Указываем экспертную оценку</a:t>
            </a:r>
          </a:p>
          <a:p>
            <a:pPr eaLnBrk="1" hangingPunct="1">
              <a:buFont typeface="Arial" panose="020B0604020202020204" pitchFamily="34" charset="0"/>
              <a:buNone/>
            </a:pPr>
            <a:r>
              <a:rPr lang="ru-RU" altLang="ru-RU" b="1" smtClean="0"/>
              <a:t>Обязательно</a:t>
            </a:r>
            <a:r>
              <a:rPr lang="ru-RU" altLang="ru-RU" smtClean="0"/>
              <a:t> прописываем рекомендации по тем  компетенциям, которые недостаточно развиты</a:t>
            </a:r>
          </a:p>
          <a:p>
            <a:pPr eaLnBrk="1" hangingPunct="1">
              <a:buFont typeface="Arial" panose="020B0604020202020204" pitchFamily="34" charset="0"/>
              <a:buNone/>
            </a:pPr>
            <a:endParaRPr lang="ru-RU" altLang="ru-R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altLang="ru-RU" smtClean="0"/>
              <a:t>Рекомендации, педагогу</a:t>
            </a:r>
          </a:p>
        </p:txBody>
      </p:sp>
      <p:sp>
        <p:nvSpPr>
          <p:cNvPr id="3" name="Содержимое 2"/>
          <p:cNvSpPr>
            <a:spLocks noGrp="1"/>
          </p:cNvSpPr>
          <p:nvPr>
            <p:ph idx="1"/>
          </p:nvPr>
        </p:nvSpPr>
        <p:spPr>
          <a:xfrm>
            <a:off x="179388" y="1600200"/>
            <a:ext cx="8785225" cy="45259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Развивать…, совершенствовать, повышать…, активизировать…, использовать…., применять…, </a:t>
            </a:r>
          </a:p>
          <a:p>
            <a:pPr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учитывать…, .   </a:t>
            </a:r>
          </a:p>
          <a:p>
            <a:pPr eaLnBrk="1" fontAlgn="auto" hangingPunct="1">
              <a:spcAft>
                <a:spcPts val="0"/>
              </a:spcAft>
              <a:defRPr/>
            </a:pPr>
            <a:r>
              <a:rPr lang="ru-RU" dirty="0" smtClean="0">
                <a:latin typeface="Times New Roman" pitchFamily="18" charset="0"/>
                <a:cs typeface="Times New Roman" pitchFamily="18" charset="0"/>
              </a:rPr>
              <a:t>Повысить уровень </a:t>
            </a:r>
            <a:r>
              <a:rPr lang="ru-RU" dirty="0" err="1" smtClean="0">
                <a:latin typeface="Times New Roman" pitchFamily="18" charset="0"/>
                <a:cs typeface="Times New Roman" pitchFamily="18" charset="0"/>
              </a:rPr>
              <a:t>эмпатийности</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социорефлексии</a:t>
            </a:r>
            <a:r>
              <a:rPr lang="ru-RU" dirty="0" smtClean="0">
                <a:latin typeface="Times New Roman" pitchFamily="18" charset="0"/>
                <a:cs typeface="Times New Roman" pitchFamily="18" charset="0"/>
              </a:rPr>
              <a:t>, развивать умение анализировать причины поступков и поведения обучающихся.   </a:t>
            </a:r>
          </a:p>
          <a:p>
            <a:pPr eaLnBrk="1" fontAlgn="auto" hangingPunct="1">
              <a:spcAft>
                <a:spcPts val="0"/>
              </a:spcAft>
              <a:defRPr/>
            </a:pPr>
            <a:r>
              <a:rPr lang="ru-RU" dirty="0" smtClean="0">
                <a:latin typeface="Times New Roman" pitchFamily="18" charset="0"/>
                <a:cs typeface="Times New Roman" pitchFamily="18" charset="0"/>
              </a:rPr>
              <a:t> Работать над формированием навыков </a:t>
            </a:r>
            <a:r>
              <a:rPr lang="ru-RU" dirty="0" err="1" smtClean="0">
                <a:latin typeface="Times New Roman" pitchFamily="18" charset="0"/>
                <a:cs typeface="Times New Roman" pitchFamily="18" charset="0"/>
              </a:rPr>
              <a:t>саморегуляции</a:t>
            </a:r>
            <a:r>
              <a:rPr lang="ru-RU" dirty="0" smtClean="0">
                <a:latin typeface="Times New Roman" pitchFamily="18" charset="0"/>
                <a:cs typeface="Times New Roman" pitchFamily="18" charset="0"/>
              </a:rPr>
              <a:t> эмоций. </a:t>
            </a:r>
          </a:p>
          <a:p>
            <a:pPr eaLnBrk="1" fontAlgn="auto" hangingPunct="1">
              <a:spcAft>
                <a:spcPts val="0"/>
              </a:spcAft>
              <a:defRPr/>
            </a:pPr>
            <a:r>
              <a:rPr lang="ru-RU" dirty="0" smtClean="0">
                <a:latin typeface="Times New Roman" pitchFamily="18" charset="0"/>
                <a:cs typeface="Times New Roman" pitchFamily="18" charset="0"/>
              </a:rPr>
              <a:t>Продолжить работу над культурой речи. </a:t>
            </a:r>
          </a:p>
          <a:p>
            <a:pPr eaLnBrk="1" fontAlgn="auto" hangingPunct="1">
              <a:spcAft>
                <a:spcPts val="0"/>
              </a:spcAft>
              <a:defRPr/>
            </a:pPr>
            <a:endParaRPr lang="ru-RU"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57200" y="692150"/>
            <a:ext cx="8435975" cy="5905500"/>
          </a:xfrm>
        </p:spPr>
        <p:txBody>
          <a:bodyPr rtlCol="0">
            <a:normAutofit fontScale="77500" lnSpcReduction="20000"/>
          </a:bodyPr>
          <a:lstStyle/>
          <a:p>
            <a:pPr eaLnBrk="1" fontAlgn="auto" hangingPunct="1">
              <a:spcAft>
                <a:spcPts val="0"/>
              </a:spcAft>
              <a:defRPr/>
            </a:pPr>
            <a:r>
              <a:rPr lang="ru-RU" dirty="0" smtClean="0">
                <a:latin typeface="Times New Roman" pitchFamily="18" charset="0"/>
                <a:cs typeface="Times New Roman" pitchFamily="18" charset="0"/>
              </a:rPr>
              <a:t>Повышать компетентность в области постановки целей и задач педагогической деятельности, вовлекая в этот </a:t>
            </a:r>
          </a:p>
          <a:p>
            <a:pPr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процесс обучающихся. </a:t>
            </a:r>
          </a:p>
          <a:p>
            <a:pPr eaLnBrk="1" fontAlgn="auto" hangingPunct="1">
              <a:spcAft>
                <a:spcPts val="0"/>
              </a:spcAft>
              <a:defRPr/>
            </a:pPr>
            <a:r>
              <a:rPr lang="ru-RU" dirty="0" smtClean="0">
                <a:latin typeface="Times New Roman" pitchFamily="18" charset="0"/>
                <a:cs typeface="Times New Roman" pitchFamily="18" charset="0"/>
              </a:rPr>
              <a:t>Совершенствовать умения перевести тему урока в педагогическую задачу. </a:t>
            </a:r>
          </a:p>
          <a:p>
            <a:pPr eaLnBrk="1" fontAlgn="auto" hangingPunct="1">
              <a:spcAft>
                <a:spcPts val="0"/>
              </a:spcAft>
              <a:defRPr/>
            </a:pPr>
            <a:r>
              <a:rPr lang="ru-RU" dirty="0" smtClean="0">
                <a:latin typeface="Times New Roman" pitchFamily="18" charset="0"/>
                <a:cs typeface="Times New Roman" pitchFamily="18" charset="0"/>
              </a:rPr>
              <a:t>Учитывать уровень </a:t>
            </a:r>
            <a:r>
              <a:rPr lang="ru-RU" dirty="0" err="1" smtClean="0">
                <a:latin typeface="Times New Roman" pitchFamily="18" charset="0"/>
                <a:cs typeface="Times New Roman" pitchFamily="18" charset="0"/>
              </a:rPr>
              <a:t>обученности</a:t>
            </a:r>
            <a:r>
              <a:rPr lang="ru-RU" dirty="0" smtClean="0">
                <a:latin typeface="Times New Roman" pitchFamily="18" charset="0"/>
                <a:cs typeface="Times New Roman" pitchFamily="18" charset="0"/>
              </a:rPr>
              <a:t> и развития обучающихся при постановке целей и задач урока. </a:t>
            </a:r>
          </a:p>
          <a:p>
            <a:pPr eaLnBrk="1" fontAlgn="auto" hangingPunct="1">
              <a:spcAft>
                <a:spcPts val="0"/>
              </a:spcAft>
              <a:defRPr/>
            </a:pPr>
            <a:r>
              <a:rPr lang="ru-RU" dirty="0" smtClean="0">
                <a:latin typeface="Times New Roman" pitchFamily="18" charset="0"/>
                <a:cs typeface="Times New Roman" pitchFamily="18" charset="0"/>
              </a:rPr>
              <a:t> Создавать условия, обеспечивающие мотивацию в области учебной деятельности с учетом уровня развития </a:t>
            </a:r>
          </a:p>
          <a:p>
            <a:pPr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обучающихся. </a:t>
            </a:r>
          </a:p>
          <a:p>
            <a:pPr eaLnBrk="1" fontAlgn="auto" hangingPunct="1">
              <a:spcAft>
                <a:spcPts val="0"/>
              </a:spcAft>
              <a:defRPr/>
            </a:pPr>
            <a:r>
              <a:rPr lang="ru-RU" dirty="0" smtClean="0">
                <a:latin typeface="Times New Roman" pitchFamily="18" charset="0"/>
                <a:cs typeface="Times New Roman" pitchFamily="18" charset="0"/>
              </a:rPr>
              <a:t>Создавать условия для обеспечения позитивной мотивации обучающихся: вовлекать в дополнительные </a:t>
            </a:r>
            <a:r>
              <a:rPr lang="ru-RU" dirty="0" err="1" smtClean="0">
                <a:latin typeface="Times New Roman" pitchFamily="18" charset="0"/>
                <a:cs typeface="Times New Roman" pitchFamily="18" charset="0"/>
              </a:rPr>
              <a:t>формыпознания</a:t>
            </a:r>
            <a:r>
              <a:rPr lang="ru-RU" dirty="0" smtClean="0">
                <a:latin typeface="Times New Roman" pitchFamily="18" charset="0"/>
                <a:cs typeface="Times New Roman" pitchFamily="18" charset="0"/>
              </a:rPr>
              <a:t> по предмету: олимпиады, конкурсы, проекты… </a:t>
            </a:r>
          </a:p>
          <a:p>
            <a:pPr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 </a:t>
            </a:r>
          </a:p>
          <a:p>
            <a:pPr eaLnBrk="1" fontAlgn="auto" hangingPunct="1">
              <a:spcAft>
                <a:spcPts val="0"/>
              </a:spcAft>
              <a:defRPr/>
            </a:pPr>
            <a:endParaRPr lang="ru-RU"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68313" y="260350"/>
            <a:ext cx="8434387" cy="6408738"/>
          </a:xfrm>
        </p:spPr>
        <p:txBody>
          <a:bodyPr rtlCol="0">
            <a:normAutofit fontScale="70000" lnSpcReduction="20000"/>
          </a:bodyPr>
          <a:lstStyle/>
          <a:p>
            <a:pPr eaLnBrk="1" fontAlgn="auto" hangingPunct="1">
              <a:spcAft>
                <a:spcPts val="0"/>
              </a:spcAft>
              <a:buFont typeface="Arial" panose="020B0604020202020204" pitchFamily="34" charset="0"/>
              <a:buNone/>
              <a:defRPr/>
            </a:pPr>
            <a:r>
              <a:rPr lang="ru-RU" sz="3700" dirty="0" smtClean="0">
                <a:latin typeface="Times New Roman" pitchFamily="18" charset="0"/>
                <a:cs typeface="Times New Roman" pitchFamily="18" charset="0"/>
              </a:rPr>
              <a:t> </a:t>
            </a:r>
          </a:p>
          <a:p>
            <a:pPr eaLnBrk="1" fontAlgn="auto" hangingPunct="1">
              <a:spcAft>
                <a:spcPts val="0"/>
              </a:spcAft>
              <a:defRPr/>
            </a:pPr>
            <a:r>
              <a:rPr lang="ru-RU" sz="3700" dirty="0" smtClean="0">
                <a:latin typeface="Times New Roman" pitchFamily="18" charset="0"/>
                <a:cs typeface="Times New Roman" pitchFamily="18" charset="0"/>
              </a:rPr>
              <a:t>Совершенствовать компетентность в предмете преподавания, добиваться высоких результатов по  преподаваемому предмету. </a:t>
            </a:r>
          </a:p>
          <a:p>
            <a:pPr eaLnBrk="1" fontAlgn="auto" hangingPunct="1">
              <a:spcAft>
                <a:spcPts val="0"/>
              </a:spcAft>
              <a:defRPr/>
            </a:pPr>
            <a:r>
              <a:rPr lang="ru-RU" sz="3700" dirty="0" smtClean="0">
                <a:latin typeface="Times New Roman" pitchFamily="18" charset="0"/>
                <a:cs typeface="Times New Roman" pitchFamily="18" charset="0"/>
              </a:rPr>
              <a:t>Совершенствовать владение современными методами преподавания, используя информационно- коммуникативные технологии. </a:t>
            </a:r>
          </a:p>
          <a:p>
            <a:pPr eaLnBrk="1" fontAlgn="auto" hangingPunct="1">
              <a:spcAft>
                <a:spcPts val="0"/>
              </a:spcAft>
              <a:defRPr/>
            </a:pPr>
            <a:r>
              <a:rPr lang="ru-RU" sz="3700" dirty="0" smtClean="0">
                <a:latin typeface="Times New Roman" pitchFamily="18" charset="0"/>
                <a:cs typeface="Times New Roman" pitchFamily="18" charset="0"/>
              </a:rPr>
              <a:t> Активизировать работу в направлении разработки новых программных, методических и дидактических </a:t>
            </a:r>
          </a:p>
          <a:p>
            <a:pPr eaLnBrk="1" fontAlgn="auto" hangingPunct="1">
              <a:spcAft>
                <a:spcPts val="0"/>
              </a:spcAft>
              <a:buFont typeface="Arial" panose="020B0604020202020204" pitchFamily="34" charset="0"/>
              <a:buNone/>
              <a:defRPr/>
            </a:pPr>
            <a:r>
              <a:rPr lang="ru-RU" sz="3700" dirty="0" smtClean="0">
                <a:latin typeface="Times New Roman" pitchFamily="18" charset="0"/>
                <a:cs typeface="Times New Roman" pitchFamily="18" charset="0"/>
              </a:rPr>
              <a:t>материалов. </a:t>
            </a:r>
          </a:p>
          <a:p>
            <a:pPr eaLnBrk="1" fontAlgn="auto" hangingPunct="1">
              <a:spcAft>
                <a:spcPts val="0"/>
              </a:spcAft>
              <a:defRPr/>
            </a:pPr>
            <a:r>
              <a:rPr lang="ru-RU" sz="3700" dirty="0" smtClean="0">
                <a:latin typeface="Times New Roman" pitchFamily="18" charset="0"/>
                <a:cs typeface="Times New Roman" pitchFamily="18" charset="0"/>
              </a:rPr>
              <a:t>Развивать  умение реализовывать педагогическое оценивание, способствовать формированию навыков </a:t>
            </a:r>
          </a:p>
          <a:p>
            <a:pPr eaLnBrk="1" fontAlgn="auto" hangingPunct="1">
              <a:spcAft>
                <a:spcPts val="0"/>
              </a:spcAft>
              <a:buFont typeface="Arial" panose="020B0604020202020204" pitchFamily="34" charset="0"/>
              <a:buNone/>
              <a:defRPr/>
            </a:pPr>
            <a:r>
              <a:rPr lang="ru-RU" sz="3700" dirty="0" smtClean="0">
                <a:latin typeface="Times New Roman" pitchFamily="18" charset="0"/>
                <a:cs typeface="Times New Roman" pitchFamily="18" charset="0"/>
              </a:rPr>
              <a:t>самооценки.  </a:t>
            </a:r>
          </a:p>
          <a:p>
            <a:pPr eaLnBrk="1" fontAlgn="auto" hangingPunct="1">
              <a:spcAft>
                <a:spcPts val="0"/>
              </a:spcAft>
              <a:defRPr/>
            </a:pPr>
            <a:r>
              <a:rPr lang="ru-RU" sz="3700" dirty="0" smtClean="0">
                <a:latin typeface="Times New Roman" pitchFamily="18" charset="0"/>
                <a:cs typeface="Times New Roman" pitchFamily="18" charset="0"/>
              </a:rPr>
              <a:t>Совершенствовать умение реализовывать педагогическое оценивание: применять на уроках различные методы оценивания обучающихся. </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57200" y="333375"/>
            <a:ext cx="8229600" cy="6524625"/>
          </a:xfrm>
        </p:spPr>
        <p:txBody>
          <a:bodyPr rtlCol="0">
            <a:normAutofit fontScale="70000" lnSpcReduction="20000"/>
          </a:bodyPr>
          <a:lstStyle/>
          <a:p>
            <a:pPr eaLnBrk="1" fontAlgn="auto" hangingPunct="1">
              <a:spcAft>
                <a:spcPts val="0"/>
              </a:spcAft>
              <a:buFont typeface="Arial" panose="020B0604020202020204" pitchFamily="34" charset="0"/>
              <a:buNone/>
              <a:defRPr/>
            </a:pPr>
            <a:r>
              <a:rPr lang="ru-RU" sz="3400" dirty="0" smtClean="0"/>
              <a:t>На основании изложенного, эксперт  считает, что уровень квалификации**********– учителя русского языка и литературы – соответствует требованиям, предъявляемым к </a:t>
            </a:r>
            <a:r>
              <a:rPr lang="ru-RU" sz="3400" b="1" dirty="0" smtClean="0"/>
              <a:t>первой квалификационной категории</a:t>
            </a:r>
            <a:r>
              <a:rPr lang="ru-RU" sz="3400" dirty="0" smtClean="0"/>
              <a:t> (значение показателя уровня квалификации </a:t>
            </a:r>
            <a:r>
              <a:rPr lang="ru-RU" sz="3400" b="1" dirty="0" smtClean="0"/>
              <a:t>3,99)</a:t>
            </a:r>
            <a:endParaRPr lang="ru-RU" sz="3400" dirty="0" smtClean="0"/>
          </a:p>
          <a:p>
            <a:pPr eaLnBrk="1" fontAlgn="auto" hangingPunct="1">
              <a:spcAft>
                <a:spcPts val="0"/>
              </a:spcAft>
              <a:buFont typeface="Arial" panose="020B0604020202020204" pitchFamily="34" charset="0"/>
              <a:buNone/>
              <a:defRPr/>
            </a:pPr>
            <a:r>
              <a:rPr lang="ru-RU" sz="3400" dirty="0" smtClean="0"/>
              <a:t>Для дальнейшего совершенствования деятельности и реализации имеющегося у педагога профессионального потенциала </a:t>
            </a:r>
            <a:r>
              <a:rPr lang="ru-RU" sz="3400" b="1" dirty="0" smtClean="0"/>
              <a:t>рекомендую:</a:t>
            </a:r>
            <a:endParaRPr lang="ru-RU" sz="3400" dirty="0" smtClean="0"/>
          </a:p>
          <a:p>
            <a:pPr eaLnBrk="1" fontAlgn="auto" hangingPunct="1">
              <a:spcAft>
                <a:spcPts val="0"/>
              </a:spcAft>
              <a:buFont typeface="Arial" panose="020B0604020202020204" pitchFamily="34" charset="0"/>
              <a:buNone/>
              <a:defRPr/>
            </a:pPr>
            <a:r>
              <a:rPr lang="ru-RU" sz="3400" dirty="0" smtClean="0"/>
              <a:t>1) повышать навыки постановки целей и задач на уроках в соответствии с возрастными и индивидуальными особенностями обучающихся;</a:t>
            </a:r>
          </a:p>
          <a:p>
            <a:pPr eaLnBrk="1" fontAlgn="auto" hangingPunct="1">
              <a:spcAft>
                <a:spcPts val="0"/>
              </a:spcAft>
              <a:buFont typeface="Arial" panose="020B0604020202020204" pitchFamily="34" charset="0"/>
              <a:buNone/>
              <a:defRPr/>
            </a:pPr>
            <a:r>
              <a:rPr lang="ru-RU" sz="3400" dirty="0" smtClean="0"/>
              <a:t>2) активизировать работу в направлении разработки новых программных, методических и дидактических материалов, участия в конкурсах  профессионального мастерства</a:t>
            </a:r>
          </a:p>
          <a:p>
            <a:pPr eaLnBrk="1" fontAlgn="auto" hangingPunct="1">
              <a:spcAft>
                <a:spcPts val="0"/>
              </a:spcAft>
              <a:buFont typeface="Arial" panose="020B0604020202020204" pitchFamily="34" charset="0"/>
              <a:buNone/>
              <a:defRPr/>
            </a:pPr>
            <a:r>
              <a:rPr lang="ru-RU" sz="3400" dirty="0" smtClean="0"/>
              <a:t>3) провести обсуждение результатов экспертной оценки и самооценки с целью повышения уровня компетентности в области разработки программы деятельности и принятия педагогических решений.</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pPr eaLnBrk="1" hangingPunct="1"/>
            <a:endParaRPr lang="ru-RU" altLang="ru-RU" smtClean="0"/>
          </a:p>
        </p:txBody>
      </p:sp>
      <p:sp>
        <p:nvSpPr>
          <p:cNvPr id="29699" name="Содержимое 2"/>
          <p:cNvSpPr>
            <a:spLocks noGrp="1"/>
          </p:cNvSpPr>
          <p:nvPr>
            <p:ph idx="1"/>
          </p:nvPr>
        </p:nvSpPr>
        <p:spPr/>
        <p:txBody>
          <a:bodyPr/>
          <a:lstStyle/>
          <a:p>
            <a:pPr eaLnBrk="1" hangingPunct="1">
              <a:buFont typeface="Arial" panose="020B0604020202020204" pitchFamily="34" charset="0"/>
              <a:buNone/>
            </a:pPr>
            <a:r>
              <a:rPr lang="ru-RU" altLang="ru-RU" smtClean="0"/>
              <a:t>Экспертиза должна быть емкой, не более 2-3 листов, шрифт  12-14 </a:t>
            </a:r>
          </a:p>
          <a:p>
            <a:pPr eaLnBrk="1" hangingPunct="1"/>
            <a:endParaRPr lang="ru-RU" altLang="ru-RU"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ru-RU" b="1" dirty="0" smtClean="0"/>
              <a:t>4. Работаем в в системе ЭО</a:t>
            </a:r>
          </a:p>
        </p:txBody>
      </p:sp>
      <p:sp>
        <p:nvSpPr>
          <p:cNvPr id="30723" name="Содержимое 2"/>
          <p:cNvSpPr>
            <a:spLocks noGrp="1"/>
          </p:cNvSpPr>
          <p:nvPr>
            <p:ph idx="1"/>
          </p:nvPr>
        </p:nvSpPr>
        <p:spPr/>
        <p:txBody>
          <a:bodyPr/>
          <a:lstStyle/>
          <a:p>
            <a:pPr eaLnBrk="1" hangingPunct="1">
              <a:buFont typeface="Arial" panose="020B0604020202020204" pitchFamily="34" charset="0"/>
              <a:buNone/>
            </a:pPr>
            <a:r>
              <a:rPr lang="ru-RU" altLang="ru-RU" smtClean="0"/>
              <a:t>1.Прикрепляем  («Добавить») экспертный лист.</a:t>
            </a:r>
          </a:p>
          <a:p>
            <a:pPr eaLnBrk="1" hangingPunct="1">
              <a:buFont typeface="Arial" panose="020B0604020202020204" pitchFamily="34" charset="0"/>
              <a:buNone/>
            </a:pPr>
            <a:r>
              <a:rPr lang="ru-RU" altLang="ru-RU" smtClean="0"/>
              <a:t>2. Прикрепляем («Добавить») экспертное заключение.</a:t>
            </a:r>
          </a:p>
          <a:p>
            <a:pPr eaLnBrk="1" hangingPunct="1">
              <a:buFont typeface="Arial" panose="020B0604020202020204" pitchFamily="34" charset="0"/>
              <a:buNone/>
            </a:pPr>
            <a:r>
              <a:rPr lang="ru-RU" altLang="ru-RU" smtClean="0"/>
              <a:t>3. Выставляем оценку.</a:t>
            </a:r>
          </a:p>
          <a:p>
            <a:pPr eaLnBrk="1" hangingPunct="1">
              <a:buFont typeface="Arial" panose="020B0604020202020204" pitchFamily="34" charset="0"/>
              <a:buNone/>
            </a:pPr>
            <a:r>
              <a:rPr lang="ru-RU" altLang="ru-RU" smtClean="0">
                <a:solidFill>
                  <a:srgbClr val="FF0000"/>
                </a:solidFill>
              </a:rPr>
              <a:t>4. Отправляем муниципальному куратору </a:t>
            </a:r>
          </a:p>
          <a:p>
            <a:pPr eaLnBrk="1" hangingPunct="1">
              <a:buFont typeface="Arial" panose="020B0604020202020204" pitchFamily="34" charset="0"/>
              <a:buNone/>
            </a:pPr>
            <a:endParaRPr lang="ru-RU" alt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r>
              <a:rPr lang="ru-RU" altLang="ru-RU" smtClean="0"/>
              <a:t>Порядок действий</a:t>
            </a:r>
          </a:p>
        </p:txBody>
      </p:sp>
      <p:sp>
        <p:nvSpPr>
          <p:cNvPr id="4099" name="Содержимое 2"/>
          <p:cNvSpPr>
            <a:spLocks noGrp="1"/>
          </p:cNvSpPr>
          <p:nvPr>
            <p:ph idx="1"/>
          </p:nvPr>
        </p:nvSpPr>
        <p:spPr/>
        <p:txBody>
          <a:bodyPr/>
          <a:lstStyle/>
          <a:p>
            <a:pPr marL="514350" indent="-514350" eaLnBrk="1" hangingPunct="1">
              <a:buFont typeface="Arial" panose="020B0604020202020204" pitchFamily="34" charset="0"/>
              <a:buAutoNum type="arabicPeriod"/>
            </a:pPr>
            <a:r>
              <a:rPr lang="ru-RU" altLang="ru-RU" b="1" smtClean="0"/>
              <a:t>Провести экспертизу</a:t>
            </a:r>
          </a:p>
          <a:p>
            <a:pPr marL="514350" indent="-514350" eaLnBrk="1" hangingPunct="1">
              <a:buFont typeface="Arial" panose="020B0604020202020204" pitchFamily="34" charset="0"/>
              <a:buNone/>
            </a:pPr>
            <a:r>
              <a:rPr lang="ru-RU" altLang="ru-RU" smtClean="0"/>
              <a:t>Написать экспертное заключение</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endParaRPr lang="ru-RU" altLang="ru-RU" smtClean="0"/>
          </a:p>
        </p:txBody>
      </p:sp>
      <p:sp>
        <p:nvSpPr>
          <p:cNvPr id="31747" name="Содержимое 2"/>
          <p:cNvSpPr>
            <a:spLocks noGrp="1"/>
          </p:cNvSpPr>
          <p:nvPr>
            <p:ph idx="1"/>
          </p:nvPr>
        </p:nvSpPr>
        <p:spPr/>
        <p:txBody>
          <a:bodyPr/>
          <a:lstStyle/>
          <a:p>
            <a:pPr eaLnBrk="1" hangingPunct="1"/>
            <a:endParaRPr lang="ru-RU" altLang="ru-RU"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33698" t="32813" r="27849" b="12766"/>
          <a:stretch>
            <a:fillRect/>
          </a:stretch>
        </p:blipFill>
        <p:spPr bwMode="auto">
          <a:xfrm>
            <a:off x="60325" y="188913"/>
            <a:ext cx="8963025"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endParaRPr lang="ru-RU" altLang="ru-RU" smtClean="0"/>
          </a:p>
        </p:txBody>
      </p:sp>
      <p:sp>
        <p:nvSpPr>
          <p:cNvPr id="3" name="Содержимое 2"/>
          <p:cNvSpPr>
            <a:spLocks noGrp="1"/>
          </p:cNvSpPr>
          <p:nvPr>
            <p:ph idx="1"/>
          </p:nvPr>
        </p:nvSpPr>
        <p:spPr>
          <a:xfrm>
            <a:off x="457200" y="404813"/>
            <a:ext cx="8229600" cy="5721350"/>
          </a:xfrm>
        </p:spPr>
        <p:txBody>
          <a:bodyPr rtlCol="0">
            <a:normAutofit fontScale="70000" lnSpcReduction="20000"/>
          </a:bodyPr>
          <a:lstStyle/>
          <a:p>
            <a:pPr algn="ctr" eaLnBrk="1" fontAlgn="auto" hangingPunct="1">
              <a:spcAft>
                <a:spcPts val="0"/>
              </a:spcAft>
              <a:buFont typeface="Arial" panose="020B0604020202020204" pitchFamily="34" charset="0"/>
              <a:buNone/>
              <a:defRPr/>
            </a:pPr>
            <a:r>
              <a:rPr lang="ru-RU" b="1" dirty="0" smtClean="0"/>
              <a:t>Экспертное заключение</a:t>
            </a:r>
            <a:endParaRPr lang="ru-RU" dirty="0" smtClean="0"/>
          </a:p>
          <a:p>
            <a:pPr algn="ctr" eaLnBrk="1" fontAlgn="auto" hangingPunct="1">
              <a:spcAft>
                <a:spcPts val="0"/>
              </a:spcAft>
              <a:buFont typeface="Arial" panose="020B0604020202020204" pitchFamily="34" charset="0"/>
              <a:buNone/>
              <a:defRPr/>
            </a:pPr>
            <a:r>
              <a:rPr lang="ru-RU" b="1" dirty="0" smtClean="0"/>
              <a:t>по итогам оценки уровня квалификации 888888, учителя русского языка и литературы Муниципального бюджетного общеобразовательного учреждения «Средняя общеобразовательная школа № 70 с углубленным изучением отдельных предметов» Кировского района г. Казани Республики Татарстан</a:t>
            </a:r>
            <a:endParaRPr lang="ru-RU" dirty="0" smtClean="0"/>
          </a:p>
          <a:p>
            <a:pPr eaLnBrk="1" fontAlgn="auto" hangingPunct="1">
              <a:spcAft>
                <a:spcPts val="0"/>
              </a:spcAft>
              <a:buFont typeface="Arial" panose="020B0604020202020204" pitchFamily="34" charset="0"/>
              <a:buNone/>
              <a:defRPr/>
            </a:pPr>
            <a:r>
              <a:rPr lang="ru-RU" b="1" dirty="0" smtClean="0"/>
              <a:t> </a:t>
            </a:r>
            <a:endParaRPr lang="ru-RU" dirty="0" smtClean="0"/>
          </a:p>
          <a:p>
            <a:pPr algn="just" eaLnBrk="1" fontAlgn="auto" hangingPunct="1">
              <a:spcAft>
                <a:spcPts val="0"/>
              </a:spcAft>
              <a:buFont typeface="Arial" panose="020B0604020202020204" pitchFamily="34" charset="0"/>
              <a:buNone/>
              <a:defRPr/>
            </a:pPr>
            <a:r>
              <a:rPr lang="ru-RU" dirty="0" smtClean="0"/>
              <a:t>Внутренний эксперт Волкова Татьяна Игоревна, заместитель директора по учебной работе  МБОУ «Средняя общеобразовательная школа №70 с углубленным изучением отдельных предметов» Кировского района г. Казани, осуществила экспертизу профессиональной деятельности ******* русского языка и литературы Муниципального бюджетного общеобразовательного учреждения «Средняя общеобразовательная школа № 70 с углубленным изучением отдельных предметов» Кировского района г.Казани</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ru-RU" altLang="ru-RU" smtClean="0"/>
              <a:t>Личные данные педагога</a:t>
            </a:r>
          </a:p>
        </p:txBody>
      </p:sp>
      <p:sp>
        <p:nvSpPr>
          <p:cNvPr id="6147" name="Содержимое 2"/>
          <p:cNvSpPr>
            <a:spLocks noGrp="1"/>
          </p:cNvSpPr>
          <p:nvPr>
            <p:ph idx="1"/>
          </p:nvPr>
        </p:nvSpPr>
        <p:spPr/>
        <p:txBody>
          <a:bodyPr/>
          <a:lstStyle/>
          <a:p>
            <a:pPr eaLnBrk="1" hangingPunct="1">
              <a:buFont typeface="Arial" panose="020B0604020202020204" pitchFamily="34" charset="0"/>
              <a:buNone/>
            </a:pPr>
            <a:r>
              <a:rPr lang="ru-RU" altLang="ru-RU" b="1" smtClean="0"/>
              <a:t>Информация </a:t>
            </a:r>
          </a:p>
          <a:p>
            <a:pPr eaLnBrk="1" hangingPunct="1">
              <a:buFont typeface="Arial" panose="020B0604020202020204" pitchFamily="34" charset="0"/>
              <a:buNone/>
            </a:pPr>
            <a:r>
              <a:rPr lang="ru-RU" altLang="ru-RU" smtClean="0"/>
              <a:t>-об образовании аттестуемого педагога</a:t>
            </a:r>
          </a:p>
          <a:p>
            <a:pPr eaLnBrk="1" hangingPunct="1">
              <a:buFont typeface="Arial" panose="020B0604020202020204" pitchFamily="34" charset="0"/>
              <a:buNone/>
            </a:pPr>
            <a:r>
              <a:rPr lang="ru-RU" altLang="ru-RU" smtClean="0"/>
              <a:t>-наличии наград</a:t>
            </a:r>
          </a:p>
          <a:p>
            <a:pPr eaLnBrk="1" hangingPunct="1">
              <a:buFont typeface="Arial" panose="020B0604020202020204" pitchFamily="34" charset="0"/>
              <a:buNone/>
            </a:pPr>
            <a:r>
              <a:rPr lang="ru-RU" altLang="ru-RU" smtClean="0"/>
              <a:t>-курсах повышения квалификации</a:t>
            </a:r>
          </a:p>
          <a:p>
            <a:pPr eaLnBrk="1" hangingPunct="1">
              <a:buFont typeface="Arial" panose="020B0604020202020204" pitchFamily="34" charset="0"/>
              <a:buNone/>
            </a:pPr>
            <a:r>
              <a:rPr lang="ru-RU" altLang="ru-RU" smtClean="0"/>
              <a:t>-результатах профессионального тестирования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rtlCol="0">
            <a:normAutofit fontScale="90000"/>
          </a:bodyPr>
          <a:lstStyle/>
          <a:p>
            <a:pPr eaLnBrk="1" fontAlgn="auto" hangingPunct="1">
              <a:spcAft>
                <a:spcPts val="0"/>
              </a:spcAft>
              <a:defRPr/>
            </a:pPr>
            <a:r>
              <a:rPr lang="en-US" sz="3100" b="1" dirty="0" smtClean="0"/>
              <a:t>II</a:t>
            </a:r>
            <a:r>
              <a:rPr lang="ru-RU" sz="3100" b="1" dirty="0" smtClean="0"/>
              <a:t>. Оценка профессиональных компетенций и продуктивности деятельности</a:t>
            </a:r>
            <a:r>
              <a:rPr lang="ru-RU" dirty="0" smtClean="0"/>
              <a:t/>
            </a:r>
            <a:br>
              <a:rPr lang="ru-RU" dirty="0" smtClean="0"/>
            </a:br>
            <a:endParaRPr lang="ru-RU" dirty="0" smtClean="0"/>
          </a:p>
        </p:txBody>
      </p:sp>
      <p:sp>
        <p:nvSpPr>
          <p:cNvPr id="4" name="Подзаголовок 3"/>
          <p:cNvSpPr>
            <a:spLocks noGrp="1"/>
          </p:cNvSpPr>
          <p:nvPr>
            <p:ph type="subTitle" idx="1"/>
          </p:nvPr>
        </p:nvSpPr>
        <p:spPr/>
        <p:txBody>
          <a:bodyPr rtlCol="0">
            <a:normAutofit/>
          </a:bodyPr>
          <a:lstStyle/>
          <a:p>
            <a:pPr eaLnBrk="1" fontAlgn="auto" hangingPunct="1">
              <a:spcAft>
                <a:spcPts val="0"/>
              </a:spcAft>
              <a:defRPr/>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950"/>
          </a:xfrm>
        </p:spPr>
        <p:txBody>
          <a:bodyPr rtlCol="0">
            <a:normAutofit fontScale="90000"/>
          </a:bodyPr>
          <a:lstStyle/>
          <a:p>
            <a:pPr eaLnBrk="1" fontAlgn="auto" hangingPunct="1">
              <a:spcAft>
                <a:spcPts val="0"/>
              </a:spcAft>
              <a:defRPr/>
            </a:pPr>
            <a:r>
              <a:rPr lang="ru-RU" sz="3600" b="1" dirty="0" smtClean="0"/>
              <a:t/>
            </a:r>
            <a:br>
              <a:rPr lang="ru-RU" sz="3600" b="1" dirty="0" smtClean="0"/>
            </a:br>
            <a:r>
              <a:rPr lang="ru-RU" sz="3600" b="1" dirty="0" smtClean="0"/>
              <a:t>1. Компетентность в области личностных качеств </a:t>
            </a:r>
            <a:r>
              <a:rPr lang="ru-RU" dirty="0" smtClean="0"/>
              <a:t/>
            </a:r>
            <a:br>
              <a:rPr lang="ru-RU" dirty="0" smtClean="0"/>
            </a:br>
            <a:endParaRPr lang="ru-RU" dirty="0" smtClean="0"/>
          </a:p>
        </p:txBody>
      </p:sp>
      <p:sp>
        <p:nvSpPr>
          <p:cNvPr id="3" name="Содержимое 2"/>
          <p:cNvSpPr>
            <a:spLocks noGrp="1"/>
          </p:cNvSpPr>
          <p:nvPr>
            <p:ph idx="1"/>
          </p:nvPr>
        </p:nvSpPr>
        <p:spPr>
          <a:xfrm>
            <a:off x="457200" y="1196975"/>
            <a:ext cx="8229600" cy="5661025"/>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ru-RU" sz="3400" dirty="0" smtClean="0"/>
              <a:t>• Все обучающиеся безбоязненно обращаются к учителю за помощью, столкнувшись с трудностями в решении той или иной задачи. </a:t>
            </a:r>
          </a:p>
          <a:p>
            <a:pPr eaLnBrk="1" fontAlgn="auto" hangingPunct="1">
              <a:spcAft>
                <a:spcPts val="0"/>
              </a:spcAft>
              <a:buFont typeface="Arial" panose="020B0604020202020204" pitchFamily="34" charset="0"/>
              <a:buNone/>
              <a:defRPr/>
            </a:pPr>
            <a:r>
              <a:rPr lang="ru-RU" sz="3400" dirty="0" smtClean="0"/>
              <a:t>• Умеет смотреть на ситуацию с точки зрения других и достигать взаимопонимания. </a:t>
            </a:r>
          </a:p>
          <a:p>
            <a:pPr eaLnBrk="1" fontAlgn="auto" hangingPunct="1">
              <a:spcAft>
                <a:spcPts val="0"/>
              </a:spcAft>
              <a:buFont typeface="Arial" panose="020B0604020202020204" pitchFamily="34" charset="0"/>
              <a:buNone/>
              <a:defRPr/>
            </a:pPr>
            <a:r>
              <a:rPr lang="ru-RU" sz="3400" dirty="0" smtClean="0"/>
              <a:t>• Умеет поддержать обучающихся и коллег по работе. </a:t>
            </a:r>
          </a:p>
          <a:p>
            <a:pPr eaLnBrk="1" fontAlgn="auto" hangingPunct="1">
              <a:spcAft>
                <a:spcPts val="0"/>
              </a:spcAft>
              <a:buFont typeface="Arial" panose="020B0604020202020204" pitchFamily="34" charset="0"/>
              <a:buNone/>
              <a:defRPr/>
            </a:pPr>
            <a:r>
              <a:rPr lang="ru-RU" sz="3400" dirty="0" smtClean="0"/>
              <a:t>• Умеет находить сильные стороны и перспективы развития для каждого обучающегося </a:t>
            </a:r>
          </a:p>
          <a:p>
            <a:pPr eaLnBrk="1" fontAlgn="auto" hangingPunct="1">
              <a:spcAft>
                <a:spcPts val="0"/>
              </a:spcAft>
              <a:buFont typeface="Arial" panose="020B0604020202020204" pitchFamily="34" charset="0"/>
              <a:buNone/>
              <a:defRPr/>
            </a:pPr>
            <a:r>
              <a:rPr lang="ru-RU" sz="3400" dirty="0" smtClean="0"/>
              <a:t>• Умеет анализировать причины поступков и поведения обучающихся. </a:t>
            </a:r>
          </a:p>
          <a:p>
            <a:pPr eaLnBrk="1" fontAlgn="auto" hangingPunct="1">
              <a:spcAft>
                <a:spcPts val="0"/>
              </a:spcAft>
              <a:buFont typeface="Arial" panose="020B0604020202020204" pitchFamily="34" charset="0"/>
              <a:buNone/>
              <a:defRPr/>
            </a:pPr>
            <a:r>
              <a:rPr lang="ru-RU" sz="3400" dirty="0" smtClean="0"/>
              <a:t>• Умеет организовать свою деятельность и деятельность обучающихся для достижения всех намеченных целей урока </a:t>
            </a:r>
          </a:p>
          <a:p>
            <a:pPr eaLnBrk="1" fontAlgn="auto" hangingPunct="1">
              <a:spcAft>
                <a:spcPts val="0"/>
              </a:spcAft>
              <a:buFont typeface="Arial" panose="020B0604020202020204" pitchFamily="34" charset="0"/>
              <a:buNone/>
              <a:defRPr/>
            </a:pPr>
            <a:r>
              <a:rPr lang="ru-RU" sz="3400" dirty="0" smtClean="0"/>
              <a:t>• Рабочее пространство учителя хорошо организовано.</a:t>
            </a:r>
          </a:p>
          <a:p>
            <a:pPr eaLnBrk="1" fontAlgn="auto" hangingPunct="1">
              <a:spcAft>
                <a:spcPts val="0"/>
              </a:spcAft>
              <a:buFont typeface="Arial" panose="020B0604020202020204" pitchFamily="34" charset="0"/>
              <a:buNone/>
              <a:defRPr/>
            </a:pPr>
            <a:r>
              <a:rPr lang="ru-RU" sz="3400" dirty="0" smtClean="0"/>
              <a:t>• Конструктивно реагирует на ошибки и трудности, возникающие в процессе реализации педагогической деятельности. </a:t>
            </a:r>
          </a:p>
          <a:p>
            <a:pPr eaLnBrk="1" fontAlgn="auto" hangingPunct="1">
              <a:spcAft>
                <a:spcPts val="0"/>
              </a:spcAft>
              <a:buFont typeface="Arial" panose="020B0604020202020204" pitchFamily="34" charset="0"/>
              <a:buNone/>
              <a:defRPr/>
            </a:pPr>
            <a:r>
              <a:rPr lang="ru-RU" sz="3400" dirty="0" smtClean="0"/>
              <a:t>• Своевременно вносит коррективы в намеченный план урока в зависимости от сложившейся ситуации. </a:t>
            </a:r>
          </a:p>
          <a:p>
            <a:pPr eaLnBrk="1" fontAlgn="auto" hangingPunct="1">
              <a:spcAft>
                <a:spcPts val="0"/>
              </a:spcAft>
              <a:buFont typeface="Arial" panose="020B0604020202020204" pitchFamily="34" charset="0"/>
              <a:buNone/>
              <a:defRPr/>
            </a:pPr>
            <a:r>
              <a:rPr lang="ru-RU" sz="3400" dirty="0" smtClean="0"/>
              <a:t>• Сохраняет самообладание даже в ситуациях с высокой эмоциональной нагрузкой. </a:t>
            </a:r>
          </a:p>
          <a:p>
            <a:pPr eaLnBrk="1" fontAlgn="auto" hangingPunct="1">
              <a:spcAft>
                <a:spcPts val="0"/>
              </a:spcAft>
              <a:buFont typeface="Arial" panose="020B0604020202020204" pitchFamily="34" charset="0"/>
              <a:buNone/>
              <a:defRPr/>
            </a:pPr>
            <a:r>
              <a:rPr lang="ru-RU" sz="3400" dirty="0" smtClean="0"/>
              <a:t>• Обладает широким кругозором, легко поддерживает разговоры на различные темы. </a:t>
            </a:r>
          </a:p>
          <a:p>
            <a:pPr eaLnBrk="1" fontAlgn="auto" hangingPunct="1">
              <a:spcAft>
                <a:spcPts val="0"/>
              </a:spcAft>
              <a:buFont typeface="Arial" panose="020B0604020202020204" pitchFamily="34" charset="0"/>
              <a:buNone/>
              <a:defRPr/>
            </a:pPr>
            <a:r>
              <a:rPr lang="ru-RU" sz="3400" dirty="0" smtClean="0"/>
              <a:t>• Поведение и внешний вид учителя соответствуют этическим нормам. </a:t>
            </a:r>
          </a:p>
          <a:p>
            <a:pPr eaLnBrk="1" fontAlgn="auto" hangingPunct="1">
              <a:spcAft>
                <a:spcPts val="0"/>
              </a:spcAft>
              <a:buFont typeface="Arial" panose="020B0604020202020204" pitchFamily="34" charset="0"/>
              <a:buNone/>
              <a:defRPr/>
            </a:pPr>
            <a:r>
              <a:rPr lang="ru-RU" sz="3400" dirty="0" smtClean="0"/>
              <a:t>• Осведомлен об основных событиях и изменениях в социальной жизни. </a:t>
            </a:r>
          </a:p>
          <a:p>
            <a:pPr eaLnBrk="1" fontAlgn="auto" hangingPunct="1">
              <a:spcAft>
                <a:spcPts val="0"/>
              </a:spcAft>
              <a:buFont typeface="Arial" panose="020B0604020202020204" pitchFamily="34" charset="0"/>
              <a:buNone/>
              <a:defRPr/>
            </a:pPr>
            <a:r>
              <a:rPr lang="ru-RU" sz="3400" dirty="0" smtClean="0"/>
              <a:t>• Обладает педагогическим тактом, деликатен в общении. </a:t>
            </a:r>
          </a:p>
          <a:p>
            <a:pPr eaLnBrk="1" fontAlgn="auto" hangingPunct="1">
              <a:spcAft>
                <a:spcPts val="0"/>
              </a:spcAft>
              <a:buFont typeface="Arial" panose="020B0604020202020204" pitchFamily="34" charset="0"/>
              <a:buNone/>
              <a:defRPr/>
            </a:pPr>
            <a:r>
              <a:rPr lang="ru-RU" sz="3400" dirty="0" smtClean="0"/>
              <a:t>• Высказывания учителя построены грамотно и доступны для понимания, его отличает высокая культура речи</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normAutofit fontScale="90000"/>
          </a:bodyPr>
          <a:lstStyle/>
          <a:p>
            <a:pPr eaLnBrk="1" hangingPunct="1">
              <a:defRPr/>
            </a:pPr>
            <a:r>
              <a:rPr lang="ru-RU" sz="2800" b="1" smtClean="0">
                <a:latin typeface="Times New Roman" pitchFamily="18" charset="0"/>
                <a:cs typeface="Times New Roman" pitchFamily="18" charset="0"/>
              </a:rPr>
              <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2. Компетентность в области постановки целей и задач педагогической деятельности</a:t>
            </a:r>
            <a:r>
              <a:rPr lang="ru-RU" sz="3600" smtClean="0">
                <a:cs typeface="Times New Roman" pitchFamily="18" charset="0"/>
              </a:rPr>
              <a:t/>
            </a:r>
            <a:br>
              <a:rPr lang="ru-RU" sz="3600" smtClean="0">
                <a:cs typeface="Times New Roman" pitchFamily="18" charset="0"/>
              </a:rPr>
            </a:br>
            <a:endParaRPr lang="ru-RU" sz="4000" smtClean="0"/>
          </a:p>
        </p:txBody>
      </p:sp>
      <p:sp>
        <p:nvSpPr>
          <p:cNvPr id="3" name="Содержимое 2"/>
          <p:cNvSpPr>
            <a:spLocks noGrp="1"/>
          </p:cNvSpPr>
          <p:nvPr>
            <p:ph idx="1"/>
          </p:nvPr>
        </p:nvSpPr>
        <p:spPr>
          <a:xfrm>
            <a:off x="457200" y="998538"/>
            <a:ext cx="8229600" cy="5859462"/>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ru-RU" dirty="0" smtClean="0"/>
              <a:t>• </a:t>
            </a:r>
            <a:r>
              <a:rPr lang="ru-RU" sz="3800" dirty="0" smtClean="0"/>
              <a:t>Умеет обоснованно ставить цели обучения по предмету. </a:t>
            </a:r>
          </a:p>
          <a:p>
            <a:pPr eaLnBrk="1" fontAlgn="auto" hangingPunct="1">
              <a:spcAft>
                <a:spcPts val="0"/>
              </a:spcAft>
              <a:buFont typeface="Arial" panose="020B0604020202020204" pitchFamily="34" charset="0"/>
              <a:buNone/>
              <a:defRPr/>
            </a:pPr>
            <a:r>
              <a:rPr lang="ru-RU" sz="3800" dirty="0" smtClean="0"/>
              <a:t>•Умеет ставить цели урока в соответствии с возрастными особенностями обучающихся. </a:t>
            </a:r>
          </a:p>
          <a:p>
            <a:pPr eaLnBrk="1" fontAlgn="auto" hangingPunct="1">
              <a:spcAft>
                <a:spcPts val="0"/>
              </a:spcAft>
              <a:buFont typeface="Arial" panose="020B0604020202020204" pitchFamily="34" charset="0"/>
              <a:buNone/>
              <a:defRPr/>
            </a:pPr>
            <a:r>
              <a:rPr lang="ru-RU" sz="3800" dirty="0" smtClean="0"/>
              <a:t>• Корректирует цели и задачи деятельности на уроке в зависимости от готовности обучающихся к освоению материала урока. </a:t>
            </a:r>
          </a:p>
          <a:p>
            <a:pPr eaLnBrk="1" fontAlgn="auto" hangingPunct="1">
              <a:spcAft>
                <a:spcPts val="0"/>
              </a:spcAft>
              <a:buFont typeface="Arial" panose="020B0604020202020204" pitchFamily="34" charset="0"/>
              <a:buNone/>
              <a:defRPr/>
            </a:pPr>
            <a:r>
              <a:rPr lang="ru-RU" sz="3800" dirty="0" smtClean="0"/>
              <a:t>•Умеет ставить цели урока в соответствии с индивидуальными особенностями обучающихся. </a:t>
            </a:r>
          </a:p>
          <a:p>
            <a:pPr eaLnBrk="1" fontAlgn="auto" hangingPunct="1">
              <a:spcAft>
                <a:spcPts val="0"/>
              </a:spcAft>
              <a:buFont typeface="Arial" panose="020B0604020202020204" pitchFamily="34" charset="0"/>
              <a:buNone/>
              <a:defRPr/>
            </a:pPr>
            <a:r>
              <a:rPr lang="ru-RU" sz="3800" dirty="0" smtClean="0"/>
              <a:t>• Знает и учитывает уровень </a:t>
            </a:r>
            <a:r>
              <a:rPr lang="ru-RU" sz="3800" dirty="0" err="1" smtClean="0"/>
              <a:t>обученности</a:t>
            </a:r>
            <a:r>
              <a:rPr lang="ru-RU" sz="3800" dirty="0" smtClean="0"/>
              <a:t> и развития обучающихся при постановке целей и задач урока. </a:t>
            </a:r>
          </a:p>
          <a:p>
            <a:pPr eaLnBrk="1" fontAlgn="auto" hangingPunct="1">
              <a:spcAft>
                <a:spcPts val="0"/>
              </a:spcAft>
              <a:buFont typeface="Arial" panose="020B0604020202020204" pitchFamily="34" charset="0"/>
              <a:buNone/>
              <a:defRPr/>
            </a:pPr>
            <a:r>
              <a:rPr lang="ru-RU" sz="3800" dirty="0" smtClean="0"/>
              <a:t>• Умеет сформулировать цели и задачи на основе темы урока. </a:t>
            </a:r>
          </a:p>
          <a:p>
            <a:pPr eaLnBrk="1" fontAlgn="auto" hangingPunct="1">
              <a:spcAft>
                <a:spcPts val="0"/>
              </a:spcAft>
              <a:buFont typeface="Arial" panose="020B0604020202020204" pitchFamily="34" charset="0"/>
              <a:buNone/>
              <a:defRPr/>
            </a:pPr>
            <a:r>
              <a:rPr lang="ru-RU" sz="3800" dirty="0" smtClean="0"/>
              <a:t>• Умеет конкретизировать цель урока до комплекса взаимосвязанных задач.</a:t>
            </a:r>
          </a:p>
          <a:p>
            <a:pPr eaLnBrk="1" fontAlgn="auto" hangingPunct="1">
              <a:spcAft>
                <a:spcPts val="0"/>
              </a:spcAft>
              <a:buFont typeface="Arial" panose="020B0604020202020204" pitchFamily="34" charset="0"/>
              <a:buNone/>
              <a:defRPr/>
            </a:pPr>
            <a:r>
              <a:rPr lang="ru-RU" sz="3800" dirty="0" smtClean="0"/>
              <a:t>• Может сформулировать критерии достижения целей урока. </a:t>
            </a:r>
          </a:p>
          <a:p>
            <a:pPr eaLnBrk="1" fontAlgn="auto" hangingPunct="1">
              <a:spcAft>
                <a:spcPts val="0"/>
              </a:spcAft>
              <a:buFont typeface="Arial" panose="020B0604020202020204" pitchFamily="34" charset="0"/>
              <a:buNone/>
              <a:defRPr/>
            </a:pPr>
            <a:r>
              <a:rPr lang="ru-RU" sz="3800" dirty="0" smtClean="0"/>
              <a:t>• Умеет добиться понимания обучающимися целей и задач урока. </a:t>
            </a:r>
          </a:p>
          <a:p>
            <a:pPr eaLnBrk="1" fontAlgn="auto" hangingPunct="1">
              <a:spcAft>
                <a:spcPts val="0"/>
              </a:spcAft>
              <a:buFont typeface="Arial" panose="020B0604020202020204" pitchFamily="34" charset="0"/>
              <a:buNone/>
              <a:defRPr/>
            </a:pPr>
            <a:r>
              <a:rPr lang="ru-RU" sz="3800" dirty="0" smtClean="0"/>
              <a:t>• Умеет соотнести результаты обучения с поставленными целями. </a:t>
            </a:r>
          </a:p>
          <a:p>
            <a:pPr eaLnBrk="1" fontAlgn="auto" hangingPunct="1">
              <a:spcAft>
                <a:spcPts val="0"/>
              </a:spcAft>
              <a:buFont typeface="Arial" panose="020B0604020202020204" pitchFamily="34" charset="0"/>
              <a:buNone/>
              <a:defRPr/>
            </a:pPr>
            <a:r>
              <a:rPr lang="ru-RU" sz="3800" dirty="0" smtClean="0"/>
              <a:t>• Умеет вовлечь обучающихся в процесс постановки целей и задач урока.</a:t>
            </a:r>
          </a:p>
          <a:p>
            <a:pPr eaLnBrk="1" fontAlgn="auto" hangingPunct="1">
              <a:spcAft>
                <a:spcPts val="0"/>
              </a:spcAft>
              <a:buFont typeface="Arial" panose="020B0604020202020204" pitchFamily="34" charset="0"/>
              <a:buNone/>
              <a:defRPr/>
            </a:pPr>
            <a:r>
              <a:rPr lang="ru-RU" sz="3800" dirty="0" smtClean="0"/>
              <a:t>• Предлагает обучающимся назвать результат деятельности на уроке и способы его достижения. </a:t>
            </a:r>
          </a:p>
          <a:p>
            <a:pPr eaLnBrk="1" fontAlgn="auto" hangingPunct="1">
              <a:spcAft>
                <a:spcPts val="0"/>
              </a:spcAft>
              <a:buFont typeface="Arial" panose="020B0604020202020204" pitchFamily="34" charset="0"/>
              <a:buNone/>
              <a:defRPr/>
            </a:pPr>
            <a:r>
              <a:rPr lang="ru-RU" sz="3800" dirty="0" smtClean="0"/>
              <a:t>• Предлагает обучающимся самостоятельно сформулировать цель урока в соответствии с изучаемой темой. </a:t>
            </a:r>
          </a:p>
          <a:p>
            <a:pPr eaLnBrk="1" fontAlgn="auto" hangingPunct="1">
              <a:spcAft>
                <a:spcPts val="0"/>
              </a:spcAft>
              <a:buFont typeface="Arial" panose="020B0604020202020204" pitchFamily="34" charset="0"/>
              <a:buNone/>
              <a:defRPr/>
            </a:pPr>
            <a:r>
              <a:rPr lang="ru-RU" sz="3800" dirty="0" smtClean="0"/>
              <a:t>• Спрашивает, как обучающиеся поняли цели и задачи урока. </a:t>
            </a:r>
          </a:p>
          <a:p>
            <a:pPr eaLnBrk="1" fontAlgn="auto" hangingPunct="1">
              <a:spcAft>
                <a:spcPts val="0"/>
              </a:spcAft>
              <a:buFont typeface="Arial" panose="020B0604020202020204" pitchFamily="34" charset="0"/>
              <a:buNone/>
              <a:defRPr/>
            </a:pPr>
            <a:r>
              <a:rPr lang="ru-RU" sz="3800" dirty="0" smtClean="0"/>
              <a:t>• Обучающиеся принимают участие в формулировании целей и задач урока.</a:t>
            </a:r>
          </a:p>
          <a:p>
            <a:pPr eaLnBrk="1" fontAlgn="auto" hangingPunct="1">
              <a:spcAft>
                <a:spcPts val="0"/>
              </a:spcAft>
              <a:buFont typeface="Arial" panose="020B0604020202020204" pitchFamily="34" charset="0"/>
              <a:buNone/>
              <a:defRPr/>
            </a:pPr>
            <a:endParaRPr lang="ru-RU" sz="3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3100" b="1" dirty="0" smtClean="0"/>
              <a:t/>
            </a:r>
            <a:br>
              <a:rPr lang="ru-RU" sz="3100" b="1" dirty="0" smtClean="0"/>
            </a:br>
            <a:r>
              <a:rPr lang="ru-RU" sz="3100" b="1" dirty="0" smtClean="0"/>
              <a:t>3. Компетентность в области мотивирования обучающихся (воспитанников) на осуществление учебной (воспитательной) деятельности</a:t>
            </a:r>
            <a:r>
              <a:rPr lang="ru-RU" dirty="0" smtClean="0"/>
              <a:t/>
            </a:r>
            <a:br>
              <a:rPr lang="ru-RU" dirty="0" smtClean="0"/>
            </a:br>
            <a:endParaRPr lang="ru-RU" dirty="0" smtClean="0"/>
          </a:p>
        </p:txBody>
      </p:sp>
      <p:sp>
        <p:nvSpPr>
          <p:cNvPr id="3" name="Содержимое 2"/>
          <p:cNvSpPr>
            <a:spLocks noGrp="1"/>
          </p:cNvSpPr>
          <p:nvPr>
            <p:ph idx="1"/>
          </p:nvPr>
        </p:nvSpPr>
        <p:spPr>
          <a:xfrm>
            <a:off x="457200" y="1600200"/>
            <a:ext cx="8229600" cy="5068888"/>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ru-RU" sz="3400" dirty="0" smtClean="0"/>
              <a:t>• Умеет вызвать интерес у обучающихся к своему предмету. </a:t>
            </a:r>
          </a:p>
          <a:p>
            <a:pPr eaLnBrk="1" fontAlgn="auto" hangingPunct="1">
              <a:spcAft>
                <a:spcPts val="0"/>
              </a:spcAft>
              <a:buFont typeface="Arial" panose="020B0604020202020204" pitchFamily="34" charset="0"/>
              <a:buNone/>
              <a:defRPr/>
            </a:pPr>
            <a:r>
              <a:rPr lang="ru-RU" sz="3400" dirty="0" smtClean="0"/>
              <a:t>• Отмечает даже самый маленький успех обучающихся. </a:t>
            </a:r>
          </a:p>
          <a:p>
            <a:pPr eaLnBrk="1" fontAlgn="auto" hangingPunct="1">
              <a:spcAft>
                <a:spcPts val="0"/>
              </a:spcAft>
              <a:buFont typeface="Arial" panose="020B0604020202020204" pitchFamily="34" charset="0"/>
              <a:buNone/>
              <a:defRPr/>
            </a:pPr>
            <a:r>
              <a:rPr lang="ru-RU" sz="3400" dirty="0" smtClean="0"/>
              <a:t>• Демонстрирует успехи обучающихся родителям. </a:t>
            </a:r>
          </a:p>
          <a:p>
            <a:pPr eaLnBrk="1" fontAlgn="auto" hangingPunct="1">
              <a:spcAft>
                <a:spcPts val="0"/>
              </a:spcAft>
              <a:buFont typeface="Arial" panose="020B0604020202020204" pitchFamily="34" charset="0"/>
              <a:buNone/>
              <a:defRPr/>
            </a:pPr>
            <a:r>
              <a:rPr lang="ru-RU" sz="3400" dirty="0" smtClean="0"/>
              <a:t>• Демонстрирует успехи обучающихся одноклассникам. </a:t>
            </a:r>
          </a:p>
          <a:p>
            <a:pPr eaLnBrk="1" fontAlgn="auto" hangingPunct="1">
              <a:spcAft>
                <a:spcPts val="0"/>
              </a:spcAft>
              <a:buFont typeface="Arial" panose="020B0604020202020204" pitchFamily="34" charset="0"/>
              <a:buNone/>
              <a:defRPr/>
            </a:pPr>
            <a:r>
              <a:rPr lang="ru-RU" sz="3400" dirty="0" smtClean="0"/>
              <a:t>• Умеет дифференцировать задания так, чтобы ученики почувствовали свой успех.</a:t>
            </a:r>
          </a:p>
          <a:p>
            <a:pPr eaLnBrk="1" fontAlgn="auto" hangingPunct="1">
              <a:spcAft>
                <a:spcPts val="0"/>
              </a:spcAft>
              <a:buFont typeface="Arial" panose="020B0604020202020204" pitchFamily="34" charset="0"/>
              <a:buNone/>
              <a:defRPr/>
            </a:pPr>
            <a:r>
              <a:rPr lang="ru-RU" sz="3400" dirty="0" smtClean="0"/>
              <a:t>• Выстраивает деятельность на уроке с учетом уровня развития учебной мотивации. </a:t>
            </a:r>
          </a:p>
          <a:p>
            <a:pPr eaLnBrk="1" fontAlgn="auto" hangingPunct="1">
              <a:spcAft>
                <a:spcPts val="0"/>
              </a:spcAft>
              <a:buFont typeface="Arial" panose="020B0604020202020204" pitchFamily="34" charset="0"/>
              <a:buNone/>
              <a:defRPr/>
            </a:pPr>
            <a:r>
              <a:rPr lang="ru-RU" sz="3400" dirty="0" smtClean="0"/>
              <a:t>• Владеет большим спектром материала и заданий, способных вызвать интерес обучающихся к различным темам преподаваемого предмета. </a:t>
            </a:r>
          </a:p>
          <a:p>
            <a:pPr eaLnBrk="1" fontAlgn="auto" hangingPunct="1">
              <a:spcAft>
                <a:spcPts val="0"/>
              </a:spcAft>
              <a:buFont typeface="Arial" panose="020B0604020202020204" pitchFamily="34" charset="0"/>
              <a:buNone/>
              <a:defRPr/>
            </a:pPr>
            <a:r>
              <a:rPr lang="ru-RU" sz="3400" dirty="0" smtClean="0"/>
              <a:t>• Использует знания об интересах и потребностях обучающихся в педагогической деятельности. </a:t>
            </a:r>
          </a:p>
          <a:p>
            <a:pPr eaLnBrk="1" fontAlgn="auto" hangingPunct="1">
              <a:spcAft>
                <a:spcPts val="0"/>
              </a:spcAft>
              <a:buFont typeface="Arial" panose="020B0604020202020204" pitchFamily="34" charset="0"/>
              <a:buNone/>
              <a:defRPr/>
            </a:pPr>
            <a:r>
              <a:rPr lang="ru-RU" sz="3400" dirty="0" smtClean="0"/>
              <a:t>• Умеет создать доброжелательную атмосферу на уроке. </a:t>
            </a:r>
          </a:p>
          <a:p>
            <a:pPr eaLnBrk="1" fontAlgn="auto" hangingPunct="1">
              <a:spcAft>
                <a:spcPts val="0"/>
              </a:spcAft>
              <a:buFont typeface="Arial" panose="020B0604020202020204" pitchFamily="34" charset="0"/>
              <a:buNone/>
              <a:defRPr/>
            </a:pPr>
            <a:r>
              <a:rPr lang="ru-RU" sz="3400" dirty="0" smtClean="0"/>
              <a:t>• Обучающиеся удовлетворены образовательной деятельностью, выстраиваемой учителем: содержание, методы, результаты и др. </a:t>
            </a:r>
          </a:p>
          <a:p>
            <a:pPr eaLnBrk="1" fontAlgn="auto" hangingPunct="1">
              <a:spcAft>
                <a:spcPts val="0"/>
              </a:spcAft>
              <a:buFont typeface="Arial" panose="020B0604020202020204" pitchFamily="34" charset="0"/>
              <a:buNone/>
              <a:defRPr/>
            </a:pPr>
            <a:r>
              <a:rPr lang="ru-RU" sz="3400" dirty="0" smtClean="0"/>
              <a:t>• Умеет активизировать творческие возможности обучающихся. </a:t>
            </a:r>
          </a:p>
          <a:p>
            <a:pPr eaLnBrk="1" fontAlgn="auto" hangingPunct="1">
              <a:spcAft>
                <a:spcPts val="0"/>
              </a:spcAft>
              <a:buFont typeface="Arial" panose="020B0604020202020204" pitchFamily="34" charset="0"/>
              <a:buNone/>
              <a:defRPr/>
            </a:pPr>
            <a:r>
              <a:rPr lang="ru-RU" sz="3400" dirty="0" smtClean="0"/>
              <a:t>• Демонстрирует практическое применение изучаемого материала. </a:t>
            </a:r>
          </a:p>
          <a:p>
            <a:pPr eaLnBrk="1" fontAlgn="auto" hangingPunct="1">
              <a:spcAft>
                <a:spcPts val="0"/>
              </a:spcAft>
              <a:buFont typeface="Arial" panose="020B0604020202020204" pitchFamily="34" charset="0"/>
              <a:buNone/>
              <a:defRPr/>
            </a:pPr>
            <a:r>
              <a:rPr lang="ru-RU" sz="3400" dirty="0" smtClean="0"/>
              <a:t>• Поощряет любознательность обучающихся, выход за рамки требований программы при подготовке школьных заданий. </a:t>
            </a:r>
          </a:p>
          <a:p>
            <a:pPr eaLnBrk="1" fontAlgn="auto" hangingPunct="1">
              <a:spcAft>
                <a:spcPts val="0"/>
              </a:spcAft>
              <a:buFont typeface="Arial" panose="020B0604020202020204" pitchFamily="34" charset="0"/>
              <a:buNone/>
              <a:defRPr/>
            </a:pPr>
            <a:r>
              <a:rPr lang="ru-RU" sz="3400" dirty="0" smtClean="0"/>
              <a:t>• Дает возможность обучающимся самостоятельно ставить и решать задачи с высокой степенью свободы и ответственности. </a:t>
            </a:r>
          </a:p>
          <a:p>
            <a:pPr eaLnBrk="1" fontAlgn="auto" hangingPunct="1">
              <a:spcAft>
                <a:spcPts val="0"/>
              </a:spcAft>
              <a:buFont typeface="Arial" panose="020B0604020202020204" pitchFamily="34" charset="0"/>
              <a:buNone/>
              <a:defRPr/>
            </a:pPr>
            <a:r>
              <a:rPr lang="ru-RU" sz="3400" dirty="0" smtClean="0"/>
              <a:t>• Создает условия для вовлечения обучающихся в дополнительные формы познания по предмету: олимпиады, конкурсы, проекты. </a:t>
            </a:r>
          </a:p>
          <a:p>
            <a:pPr eaLnBrk="1" fontAlgn="auto" hangingPunct="1">
              <a:spcAft>
                <a:spcPts val="0"/>
              </a:spcAft>
              <a:buFont typeface="Arial" panose="020B0604020202020204" pitchFamily="34" charset="0"/>
              <a:buNone/>
              <a:defRPr/>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2409</Words>
  <Application>Microsoft Office PowerPoint</Application>
  <PresentationFormat>Экран (4:3)</PresentationFormat>
  <Paragraphs>270</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Тема Office</vt:lpstr>
      <vt:lpstr>Алгоритм деятельности внутреннего эксперта при аттестации педагогического работника на первую и высшую категории</vt:lpstr>
      <vt:lpstr>Кто может быть внутренним экспертом?</vt:lpstr>
      <vt:lpstr>Порядок действий</vt:lpstr>
      <vt:lpstr>Презентация PowerPoint</vt:lpstr>
      <vt:lpstr>Личные данные педагога</vt:lpstr>
      <vt:lpstr>II. Оценка профессиональных компетенций и продуктивности деятельности </vt:lpstr>
      <vt:lpstr> 1. Компетентность в области личностных качеств  </vt:lpstr>
      <vt:lpstr> 2. Компетентность в области постановки целей и задач педагогической деятельности </vt:lpstr>
      <vt:lpstr> 3. Компетентность в области мотивирования обучающихся (воспитанников) на осуществление учебной (воспитательной) деятельности </vt:lpstr>
      <vt:lpstr>4. Компетентность в области обеспечения информационной основы деятельности </vt:lpstr>
      <vt:lpstr> 5. Компетентность в области разработки программы, методических, дидактических материалов и принятии педагогических решений </vt:lpstr>
      <vt:lpstr>6. Компетентность в области организации педагогической деятельности </vt:lpstr>
      <vt:lpstr>Презентация PowerPoint</vt:lpstr>
      <vt:lpstr>Презентация PowerPoint</vt:lpstr>
      <vt:lpstr>Презентация PowerPoint</vt:lpstr>
      <vt:lpstr>Презентация PowerPoint</vt:lpstr>
      <vt:lpstr>Презентация PowerPoint</vt:lpstr>
      <vt:lpstr>2. Заполнить экспертный лист</vt:lpstr>
      <vt:lpstr>Заполнение экспертного листа</vt:lpstr>
      <vt:lpstr>Презентация PowerPoint</vt:lpstr>
      <vt:lpstr>Презентация PowerPoint</vt:lpstr>
      <vt:lpstr>Презентация PowerPoint</vt:lpstr>
      <vt:lpstr>3. Возвращаемся к экспертному заключению</vt:lpstr>
      <vt:lpstr>Рекомендации, педагогу</vt:lpstr>
      <vt:lpstr>Презентация PowerPoint</vt:lpstr>
      <vt:lpstr>Презентация PowerPoint</vt:lpstr>
      <vt:lpstr>Презентация PowerPoint</vt:lpstr>
      <vt:lpstr>Презентация PowerPoint</vt:lpstr>
      <vt:lpstr>4. Работаем в в системе ЭО</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деятельности внутреннего эксперта при аттестации педагогического работника на первую и высшую категории</dc:title>
  <dc:creator>Татьяна</dc:creator>
  <cp:lastModifiedBy>User</cp:lastModifiedBy>
  <cp:revision>12</cp:revision>
  <dcterms:created xsi:type="dcterms:W3CDTF">2022-10-09T10:37:02Z</dcterms:created>
  <dcterms:modified xsi:type="dcterms:W3CDTF">2022-10-31T12:55:02Z</dcterms:modified>
</cp:coreProperties>
</file>